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62"/>
  </p:notesMasterIdLst>
  <p:sldIdLst>
    <p:sldId id="258" r:id="rId2"/>
    <p:sldId id="290" r:id="rId3"/>
    <p:sldId id="378" r:id="rId4"/>
    <p:sldId id="379" r:id="rId5"/>
    <p:sldId id="326" r:id="rId6"/>
    <p:sldId id="327" r:id="rId7"/>
    <p:sldId id="328" r:id="rId8"/>
    <p:sldId id="329" r:id="rId9"/>
    <p:sldId id="330" r:id="rId10"/>
    <p:sldId id="331" r:id="rId11"/>
    <p:sldId id="332" r:id="rId12"/>
    <p:sldId id="333" r:id="rId13"/>
    <p:sldId id="325" r:id="rId14"/>
    <p:sldId id="334" r:id="rId15"/>
    <p:sldId id="335" r:id="rId16"/>
    <p:sldId id="336" r:id="rId17"/>
    <p:sldId id="337" r:id="rId18"/>
    <p:sldId id="338" r:id="rId19"/>
    <p:sldId id="339" r:id="rId20"/>
    <p:sldId id="340" r:id="rId21"/>
    <p:sldId id="341" r:id="rId22"/>
    <p:sldId id="380" r:id="rId23"/>
    <p:sldId id="342" r:id="rId24"/>
    <p:sldId id="343" r:id="rId25"/>
    <p:sldId id="344" r:id="rId26"/>
    <p:sldId id="345" r:id="rId27"/>
    <p:sldId id="346" r:id="rId28"/>
    <p:sldId id="347" r:id="rId29"/>
    <p:sldId id="348" r:id="rId30"/>
    <p:sldId id="349" r:id="rId31"/>
    <p:sldId id="350" r:id="rId32"/>
    <p:sldId id="351" r:id="rId33"/>
    <p:sldId id="38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7" r:id="rId49"/>
    <p:sldId id="382" r:id="rId50"/>
    <p:sldId id="366" r:id="rId51"/>
    <p:sldId id="368" r:id="rId52"/>
    <p:sldId id="369" r:id="rId53"/>
    <p:sldId id="370" r:id="rId54"/>
    <p:sldId id="371" r:id="rId55"/>
    <p:sldId id="372" r:id="rId56"/>
    <p:sldId id="373" r:id="rId57"/>
    <p:sldId id="374" r:id="rId58"/>
    <p:sldId id="375" r:id="rId59"/>
    <p:sldId id="376" r:id="rId60"/>
    <p:sldId id="377"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DCA12E-6F8D-48BB-B3B7-24E72B1EA371}" v="2" dt="2022-09-24T22:26:27.07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84192" autoAdjust="0"/>
  </p:normalViewPr>
  <p:slideViewPr>
    <p:cSldViewPr>
      <p:cViewPr varScale="1">
        <p:scale>
          <a:sx n="69" d="100"/>
          <a:sy n="69" d="100"/>
        </p:scale>
        <p:origin x="1877" y="72"/>
      </p:cViewPr>
      <p:guideLst>
        <p:guide orient="horz" pos="2160"/>
        <p:guide pos="2880"/>
      </p:guideLst>
    </p:cSldViewPr>
  </p:slideViewPr>
  <p:outlineViewPr>
    <p:cViewPr>
      <p:scale>
        <a:sx n="33" d="100"/>
        <a:sy n="33" d="100"/>
      </p:scale>
      <p:origin x="0" y="14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Salazar" userId="b42227e5266220d9" providerId="LiveId" clId="{A6DCA12E-6F8D-48BB-B3B7-24E72B1EA371}"/>
    <pc:docChg chg="modSld">
      <pc:chgData name="Nahuel Salazar" userId="b42227e5266220d9" providerId="LiveId" clId="{A6DCA12E-6F8D-48BB-B3B7-24E72B1EA371}" dt="2022-09-23T16:57:15.116" v="34" actId="1076"/>
      <pc:docMkLst>
        <pc:docMk/>
      </pc:docMkLst>
      <pc:sldChg chg="modSp mod">
        <pc:chgData name="Nahuel Salazar" userId="b42227e5266220d9" providerId="LiveId" clId="{A6DCA12E-6F8D-48BB-B3B7-24E72B1EA371}" dt="2022-09-23T16:50:51.289" v="1" actId="1076"/>
        <pc:sldMkLst>
          <pc:docMk/>
          <pc:sldMk cId="1931911838" sldId="290"/>
        </pc:sldMkLst>
        <pc:picChg chg="mod">
          <ac:chgData name="Nahuel Salazar" userId="b42227e5266220d9" providerId="LiveId" clId="{A6DCA12E-6F8D-48BB-B3B7-24E72B1EA371}" dt="2022-09-23T16:50:51.289" v="1" actId="1076"/>
          <ac:picMkLst>
            <pc:docMk/>
            <pc:sldMk cId="1931911838" sldId="290"/>
            <ac:picMk id="3" creationId="{00000000-0000-0000-0000-000000000000}"/>
          </ac:picMkLst>
        </pc:picChg>
      </pc:sldChg>
      <pc:sldChg chg="modSp mod">
        <pc:chgData name="Nahuel Salazar" userId="b42227e5266220d9" providerId="LiveId" clId="{A6DCA12E-6F8D-48BB-B3B7-24E72B1EA371}" dt="2022-09-23T16:57:15.116" v="34" actId="1076"/>
        <pc:sldMkLst>
          <pc:docMk/>
          <pc:sldMk cId="2525874551" sldId="348"/>
        </pc:sldMkLst>
        <pc:spChg chg="mod">
          <ac:chgData name="Nahuel Salazar" userId="b42227e5266220d9" providerId="LiveId" clId="{A6DCA12E-6F8D-48BB-B3B7-24E72B1EA371}" dt="2022-09-23T16:57:15.116" v="34" actId="1076"/>
          <ac:spMkLst>
            <pc:docMk/>
            <pc:sldMk cId="2525874551" sldId="348"/>
            <ac:spMk id="6" creationId="{00000000-0000-0000-0000-000000000000}"/>
          </ac:spMkLst>
        </pc:spChg>
      </pc:sldChg>
      <pc:sldChg chg="modSp mod">
        <pc:chgData name="Nahuel Salazar" userId="b42227e5266220d9" providerId="LiveId" clId="{A6DCA12E-6F8D-48BB-B3B7-24E72B1EA371}" dt="2022-09-23T16:56:37.972" v="33" actId="1076"/>
        <pc:sldMkLst>
          <pc:docMk/>
          <pc:sldMk cId="428548005" sldId="352"/>
        </pc:sldMkLst>
        <pc:spChg chg="mod">
          <ac:chgData name="Nahuel Salazar" userId="b42227e5266220d9" providerId="LiveId" clId="{A6DCA12E-6F8D-48BB-B3B7-24E72B1EA371}" dt="2022-09-23T16:56:36.064" v="32" actId="1076"/>
          <ac:spMkLst>
            <pc:docMk/>
            <pc:sldMk cId="428548005" sldId="352"/>
            <ac:spMk id="6" creationId="{00000000-0000-0000-0000-000000000000}"/>
          </ac:spMkLst>
        </pc:spChg>
        <pc:picChg chg="mod">
          <ac:chgData name="Nahuel Salazar" userId="b42227e5266220d9" providerId="LiveId" clId="{A6DCA12E-6F8D-48BB-B3B7-24E72B1EA371}" dt="2022-09-23T16:56:37.972" v="33" actId="1076"/>
          <ac:picMkLst>
            <pc:docMk/>
            <pc:sldMk cId="428548005" sldId="352"/>
            <ac:picMk id="2" creationId="{00000000-0000-0000-0000-000000000000}"/>
          </ac:picMkLst>
        </pc:picChg>
      </pc:sldChg>
      <pc:sldChg chg="modSp mod">
        <pc:chgData name="Nahuel Salazar" userId="b42227e5266220d9" providerId="LiveId" clId="{A6DCA12E-6F8D-48BB-B3B7-24E72B1EA371}" dt="2022-09-23T16:56:31.138" v="31" actId="1076"/>
        <pc:sldMkLst>
          <pc:docMk/>
          <pc:sldMk cId="4085704921" sldId="353"/>
        </pc:sldMkLst>
        <pc:spChg chg="mod">
          <ac:chgData name="Nahuel Salazar" userId="b42227e5266220d9" providerId="LiveId" clId="{A6DCA12E-6F8D-48BB-B3B7-24E72B1EA371}" dt="2022-09-23T16:56:27.503" v="30" actId="1076"/>
          <ac:spMkLst>
            <pc:docMk/>
            <pc:sldMk cId="4085704921" sldId="353"/>
            <ac:spMk id="6" creationId="{00000000-0000-0000-0000-000000000000}"/>
          </ac:spMkLst>
        </pc:spChg>
        <pc:picChg chg="mod">
          <ac:chgData name="Nahuel Salazar" userId="b42227e5266220d9" providerId="LiveId" clId="{A6DCA12E-6F8D-48BB-B3B7-24E72B1EA371}" dt="2022-09-23T16:56:31.138" v="31" actId="1076"/>
          <ac:picMkLst>
            <pc:docMk/>
            <pc:sldMk cId="4085704921" sldId="353"/>
            <ac:picMk id="2" creationId="{00000000-0000-0000-0000-000000000000}"/>
          </ac:picMkLst>
        </pc:picChg>
      </pc:sldChg>
      <pc:sldChg chg="modSp mod">
        <pc:chgData name="Nahuel Salazar" userId="b42227e5266220d9" providerId="LiveId" clId="{A6DCA12E-6F8D-48BB-B3B7-24E72B1EA371}" dt="2022-09-23T16:56:19.515" v="28" actId="14100"/>
        <pc:sldMkLst>
          <pc:docMk/>
          <pc:sldMk cId="2116531429" sldId="354"/>
        </pc:sldMkLst>
        <pc:picChg chg="mod">
          <ac:chgData name="Nahuel Salazar" userId="b42227e5266220d9" providerId="LiveId" clId="{A6DCA12E-6F8D-48BB-B3B7-24E72B1EA371}" dt="2022-09-23T16:56:19.515" v="28" actId="14100"/>
          <ac:picMkLst>
            <pc:docMk/>
            <pc:sldMk cId="2116531429" sldId="354"/>
            <ac:picMk id="3" creationId="{00000000-0000-0000-0000-000000000000}"/>
          </ac:picMkLst>
        </pc:picChg>
      </pc:sldChg>
      <pc:sldChg chg="modSp mod">
        <pc:chgData name="Nahuel Salazar" userId="b42227e5266220d9" providerId="LiveId" clId="{A6DCA12E-6F8D-48BB-B3B7-24E72B1EA371}" dt="2022-09-23T16:56:14.880" v="26" actId="1076"/>
        <pc:sldMkLst>
          <pc:docMk/>
          <pc:sldMk cId="73708354" sldId="355"/>
        </pc:sldMkLst>
        <pc:picChg chg="mod">
          <ac:chgData name="Nahuel Salazar" userId="b42227e5266220d9" providerId="LiveId" clId="{A6DCA12E-6F8D-48BB-B3B7-24E72B1EA371}" dt="2022-09-23T16:56:14.880" v="26" actId="1076"/>
          <ac:picMkLst>
            <pc:docMk/>
            <pc:sldMk cId="73708354" sldId="355"/>
            <ac:picMk id="3" creationId="{00000000-0000-0000-0000-000000000000}"/>
          </ac:picMkLst>
        </pc:picChg>
      </pc:sldChg>
      <pc:sldChg chg="modSp mod">
        <pc:chgData name="Nahuel Salazar" userId="b42227e5266220d9" providerId="LiveId" clId="{A6DCA12E-6F8D-48BB-B3B7-24E72B1EA371}" dt="2022-09-23T16:56:04.549" v="22" actId="207"/>
        <pc:sldMkLst>
          <pc:docMk/>
          <pc:sldMk cId="4154021232" sldId="356"/>
        </pc:sldMkLst>
        <pc:spChg chg="mod">
          <ac:chgData name="Nahuel Salazar" userId="b42227e5266220d9" providerId="LiveId" clId="{A6DCA12E-6F8D-48BB-B3B7-24E72B1EA371}" dt="2022-09-23T16:56:04.549" v="22" actId="207"/>
          <ac:spMkLst>
            <pc:docMk/>
            <pc:sldMk cId="4154021232" sldId="356"/>
            <ac:spMk id="10" creationId="{00000000-0000-0000-0000-000000000000}"/>
          </ac:spMkLst>
        </pc:spChg>
      </pc:sldChg>
      <pc:sldChg chg="modSp mod">
        <pc:chgData name="Nahuel Salazar" userId="b42227e5266220d9" providerId="LiveId" clId="{A6DCA12E-6F8D-48BB-B3B7-24E72B1EA371}" dt="2022-09-23T16:55:58.703" v="20" actId="207"/>
        <pc:sldMkLst>
          <pc:docMk/>
          <pc:sldMk cId="414840309" sldId="357"/>
        </pc:sldMkLst>
        <pc:spChg chg="mod">
          <ac:chgData name="Nahuel Salazar" userId="b42227e5266220d9" providerId="LiveId" clId="{A6DCA12E-6F8D-48BB-B3B7-24E72B1EA371}" dt="2022-09-23T16:55:58.703" v="20" actId="207"/>
          <ac:spMkLst>
            <pc:docMk/>
            <pc:sldMk cId="414840309" sldId="357"/>
            <ac:spMk id="10" creationId="{00000000-0000-0000-0000-000000000000}"/>
          </ac:spMkLst>
        </pc:spChg>
      </pc:sldChg>
      <pc:sldChg chg="modSp mod">
        <pc:chgData name="Nahuel Salazar" userId="b42227e5266220d9" providerId="LiveId" clId="{A6DCA12E-6F8D-48BB-B3B7-24E72B1EA371}" dt="2022-09-23T16:55:53.712" v="18" actId="207"/>
        <pc:sldMkLst>
          <pc:docMk/>
          <pc:sldMk cId="2894989648" sldId="358"/>
        </pc:sldMkLst>
        <pc:spChg chg="mod">
          <ac:chgData name="Nahuel Salazar" userId="b42227e5266220d9" providerId="LiveId" clId="{A6DCA12E-6F8D-48BB-B3B7-24E72B1EA371}" dt="2022-09-23T16:55:53.712" v="18" actId="207"/>
          <ac:spMkLst>
            <pc:docMk/>
            <pc:sldMk cId="2894989648" sldId="358"/>
            <ac:spMk id="10" creationId="{00000000-0000-0000-0000-000000000000}"/>
          </ac:spMkLst>
        </pc:spChg>
      </pc:sldChg>
      <pc:sldChg chg="modSp mod">
        <pc:chgData name="Nahuel Salazar" userId="b42227e5266220d9" providerId="LiveId" clId="{A6DCA12E-6F8D-48BB-B3B7-24E72B1EA371}" dt="2022-09-23T16:55:36.924" v="14" actId="207"/>
        <pc:sldMkLst>
          <pc:docMk/>
          <pc:sldMk cId="1538597482" sldId="359"/>
        </pc:sldMkLst>
        <pc:spChg chg="mod">
          <ac:chgData name="Nahuel Salazar" userId="b42227e5266220d9" providerId="LiveId" clId="{A6DCA12E-6F8D-48BB-B3B7-24E72B1EA371}" dt="2022-09-23T16:55:29.425" v="12" actId="1076"/>
          <ac:spMkLst>
            <pc:docMk/>
            <pc:sldMk cId="1538597482" sldId="359"/>
            <ac:spMk id="6" creationId="{00000000-0000-0000-0000-000000000000}"/>
          </ac:spMkLst>
        </pc:spChg>
        <pc:spChg chg="mod">
          <ac:chgData name="Nahuel Salazar" userId="b42227e5266220d9" providerId="LiveId" clId="{A6DCA12E-6F8D-48BB-B3B7-24E72B1EA371}" dt="2022-09-23T16:55:36.924" v="14" actId="207"/>
          <ac:spMkLst>
            <pc:docMk/>
            <pc:sldMk cId="1538597482" sldId="359"/>
            <ac:spMk id="10" creationId="{00000000-0000-0000-0000-000000000000}"/>
          </ac:spMkLst>
        </pc:spChg>
      </pc:sldChg>
      <pc:sldChg chg="modSp mod">
        <pc:chgData name="Nahuel Salazar" userId="b42227e5266220d9" providerId="LiveId" clId="{A6DCA12E-6F8D-48BB-B3B7-24E72B1EA371}" dt="2022-09-23T16:55:42.728" v="15" actId="207"/>
        <pc:sldMkLst>
          <pc:docMk/>
          <pc:sldMk cId="1058722124" sldId="360"/>
        </pc:sldMkLst>
        <pc:spChg chg="mod">
          <ac:chgData name="Nahuel Salazar" userId="b42227e5266220d9" providerId="LiveId" clId="{A6DCA12E-6F8D-48BB-B3B7-24E72B1EA371}" dt="2022-09-23T16:55:42.728" v="15" actId="207"/>
          <ac:spMkLst>
            <pc:docMk/>
            <pc:sldMk cId="1058722124" sldId="360"/>
            <ac:spMk id="10" creationId="{00000000-0000-0000-0000-000000000000}"/>
          </ac:spMkLst>
        </pc:spChg>
      </pc:sldChg>
      <pc:sldChg chg="modSp mod">
        <pc:chgData name="Nahuel Salazar" userId="b42227e5266220d9" providerId="LiveId" clId="{A6DCA12E-6F8D-48BB-B3B7-24E72B1EA371}" dt="2022-09-23T16:55:46.599" v="16" actId="207"/>
        <pc:sldMkLst>
          <pc:docMk/>
          <pc:sldMk cId="2087077653" sldId="361"/>
        </pc:sldMkLst>
        <pc:spChg chg="mod">
          <ac:chgData name="Nahuel Salazar" userId="b42227e5266220d9" providerId="LiveId" clId="{A6DCA12E-6F8D-48BB-B3B7-24E72B1EA371}" dt="2022-09-23T16:55:46.599" v="16" actId="207"/>
          <ac:spMkLst>
            <pc:docMk/>
            <pc:sldMk cId="2087077653" sldId="361"/>
            <ac:spMk id="10" creationId="{00000000-0000-0000-0000-000000000000}"/>
          </ac:spMkLst>
        </pc:spChg>
      </pc:sldChg>
      <pc:sldChg chg="modSp mod">
        <pc:chgData name="Nahuel Salazar" userId="b42227e5266220d9" providerId="LiveId" clId="{A6DCA12E-6F8D-48BB-B3B7-24E72B1EA371}" dt="2022-09-23T16:54:35.711" v="9" actId="14100"/>
        <pc:sldMkLst>
          <pc:docMk/>
          <pc:sldMk cId="214652027" sldId="365"/>
        </pc:sldMkLst>
        <pc:spChg chg="mod">
          <ac:chgData name="Nahuel Salazar" userId="b42227e5266220d9" providerId="LiveId" clId="{A6DCA12E-6F8D-48BB-B3B7-24E72B1EA371}" dt="2022-09-23T16:54:31.017" v="8" actId="1076"/>
          <ac:spMkLst>
            <pc:docMk/>
            <pc:sldMk cId="214652027" sldId="365"/>
            <ac:spMk id="6" creationId="{00000000-0000-0000-0000-000000000000}"/>
          </ac:spMkLst>
        </pc:spChg>
        <pc:picChg chg="mod">
          <ac:chgData name="Nahuel Salazar" userId="b42227e5266220d9" providerId="LiveId" clId="{A6DCA12E-6F8D-48BB-B3B7-24E72B1EA371}" dt="2022-09-23T16:54:35.711" v="9" actId="14100"/>
          <ac:picMkLst>
            <pc:docMk/>
            <pc:sldMk cId="214652027" sldId="365"/>
            <ac:picMk id="2" creationId="{00000000-0000-0000-0000-000000000000}"/>
          </ac:picMkLst>
        </pc:picChg>
      </pc:sldChg>
      <pc:sldChg chg="modSp mod">
        <pc:chgData name="Nahuel Salazar" userId="b42227e5266220d9" providerId="LiveId" clId="{A6DCA12E-6F8D-48BB-B3B7-24E72B1EA371}" dt="2022-09-23T16:54:24.585" v="7" actId="1076"/>
        <pc:sldMkLst>
          <pc:docMk/>
          <pc:sldMk cId="1623790706" sldId="366"/>
        </pc:sldMkLst>
        <pc:picChg chg="mod">
          <ac:chgData name="Nahuel Salazar" userId="b42227e5266220d9" providerId="LiveId" clId="{A6DCA12E-6F8D-48BB-B3B7-24E72B1EA371}" dt="2022-09-23T16:54:24.585" v="7" actId="1076"/>
          <ac:picMkLst>
            <pc:docMk/>
            <pc:sldMk cId="1623790706" sldId="366"/>
            <ac:picMk id="2" creationId="{00000000-0000-0000-0000-000000000000}"/>
          </ac:picMkLst>
        </pc:picChg>
      </pc:sldChg>
      <pc:sldChg chg="modSp mod">
        <pc:chgData name="Nahuel Salazar" userId="b42227e5266220d9" providerId="LiveId" clId="{A6DCA12E-6F8D-48BB-B3B7-24E72B1EA371}" dt="2022-09-23T16:53:56.429" v="5" actId="1076"/>
        <pc:sldMkLst>
          <pc:docMk/>
          <pc:sldMk cId="1718581100" sldId="368"/>
        </pc:sldMkLst>
        <pc:spChg chg="mod">
          <ac:chgData name="Nahuel Salazar" userId="b42227e5266220d9" providerId="LiveId" clId="{A6DCA12E-6F8D-48BB-B3B7-24E72B1EA371}" dt="2022-09-23T16:53:53.722" v="4" actId="1076"/>
          <ac:spMkLst>
            <pc:docMk/>
            <pc:sldMk cId="1718581100" sldId="368"/>
            <ac:spMk id="6" creationId="{00000000-0000-0000-0000-000000000000}"/>
          </ac:spMkLst>
        </pc:spChg>
        <pc:picChg chg="mod">
          <ac:chgData name="Nahuel Salazar" userId="b42227e5266220d9" providerId="LiveId" clId="{A6DCA12E-6F8D-48BB-B3B7-24E72B1EA371}" dt="2022-09-23T16:53:56.429" v="5" actId="1076"/>
          <ac:picMkLst>
            <pc:docMk/>
            <pc:sldMk cId="1718581100" sldId="368"/>
            <ac:picMk id="2" creationId="{00000000-0000-0000-0000-000000000000}"/>
          </ac:picMkLst>
        </pc:picChg>
      </pc:sldChg>
      <pc:sldChg chg="modSp mod">
        <pc:chgData name="Nahuel Salazar" userId="b42227e5266220d9" providerId="LiveId" clId="{A6DCA12E-6F8D-48BB-B3B7-24E72B1EA371}" dt="2022-09-23T16:53:42.998" v="2" actId="1076"/>
        <pc:sldMkLst>
          <pc:docMk/>
          <pc:sldMk cId="3676962613" sldId="369"/>
        </pc:sldMkLst>
        <pc:spChg chg="mod">
          <ac:chgData name="Nahuel Salazar" userId="b42227e5266220d9" providerId="LiveId" clId="{A6DCA12E-6F8D-48BB-B3B7-24E72B1EA371}" dt="2022-09-23T16:53:42.998" v="2" actId="1076"/>
          <ac:spMkLst>
            <pc:docMk/>
            <pc:sldMk cId="3676962613" sldId="369"/>
            <ac:spMk id="6" creationId="{00000000-0000-0000-0000-000000000000}"/>
          </ac:spMkLst>
        </pc:spChg>
      </pc:sldChg>
      <pc:sldChg chg="modSp mod">
        <pc:chgData name="Nahuel Salazar" userId="b42227e5266220d9" providerId="LiveId" clId="{A6DCA12E-6F8D-48BB-B3B7-24E72B1EA371}" dt="2022-09-23T16:54:21.448" v="6" actId="1076"/>
        <pc:sldMkLst>
          <pc:docMk/>
          <pc:sldMk cId="2514201098" sldId="382"/>
        </pc:sldMkLst>
        <pc:spChg chg="mod">
          <ac:chgData name="Nahuel Salazar" userId="b42227e5266220d9" providerId="LiveId" clId="{A6DCA12E-6F8D-48BB-B3B7-24E72B1EA371}" dt="2022-09-23T16:54:21.448" v="6" actId="1076"/>
          <ac:spMkLst>
            <pc:docMk/>
            <pc:sldMk cId="2514201098" sldId="382"/>
            <ac:spMk id="6" creationId="{00000000-0000-0000-0000-000000000000}"/>
          </ac:spMkLst>
        </pc:spChg>
      </pc:sldChg>
    </pc:docChg>
  </pc:docChgLst>
  <pc:docChgLst>
    <pc:chgData name="Nahuel Salazar" userId="b42227e5266220d9" providerId="LiveId" clId="{BBEE932E-F0FB-497B-85A6-8017D263774B}"/>
    <pc:docChg chg="undo custSel addSld delSld modSld">
      <pc:chgData name="Nahuel Salazar" userId="b42227e5266220d9" providerId="LiveId" clId="{BBEE932E-F0FB-497B-85A6-8017D263774B}" dt="2022-09-23T16:21:15.065" v="83"/>
      <pc:docMkLst>
        <pc:docMk/>
      </pc:docMkLst>
      <pc:sldChg chg="addSp modSp mod setBg">
        <pc:chgData name="Nahuel Salazar" userId="b42227e5266220d9" providerId="LiveId" clId="{BBEE932E-F0FB-497B-85A6-8017D263774B}" dt="2022-09-23T15:07:42.399" v="47" actId="26606"/>
        <pc:sldMkLst>
          <pc:docMk/>
          <pc:sldMk cId="4250523365" sldId="258"/>
        </pc:sldMkLst>
        <pc:spChg chg="mod">
          <ac:chgData name="Nahuel Salazar" userId="b42227e5266220d9" providerId="LiveId" clId="{BBEE932E-F0FB-497B-85A6-8017D263774B}" dt="2022-09-23T15:07:42.399" v="47" actId="26606"/>
          <ac:spMkLst>
            <pc:docMk/>
            <pc:sldMk cId="4250523365" sldId="258"/>
            <ac:spMk id="4" creationId="{00000000-0000-0000-0000-000000000000}"/>
          </ac:spMkLst>
        </pc:spChg>
        <pc:spChg chg="mod">
          <ac:chgData name="Nahuel Salazar" userId="b42227e5266220d9" providerId="LiveId" clId="{BBEE932E-F0FB-497B-85A6-8017D263774B}" dt="2022-09-23T15:07:42.399" v="47" actId="26606"/>
          <ac:spMkLst>
            <pc:docMk/>
            <pc:sldMk cId="4250523365" sldId="258"/>
            <ac:spMk id="5" creationId="{00000000-0000-0000-0000-000000000000}"/>
          </ac:spMkLst>
        </pc:spChg>
        <pc:grpChg chg="add">
          <ac:chgData name="Nahuel Salazar" userId="b42227e5266220d9" providerId="LiveId" clId="{BBEE932E-F0FB-497B-85A6-8017D263774B}" dt="2022-09-23T15:07:42.399" v="47" actId="26606"/>
          <ac:grpSpMkLst>
            <pc:docMk/>
            <pc:sldMk cId="4250523365" sldId="258"/>
            <ac:grpSpMk id="10" creationId="{82EEA7F3-64E0-47B1-9B06-0677EA6FD79E}"/>
          </ac:grpSpMkLst>
        </pc:grpChg>
      </pc:sldChg>
      <pc:sldChg chg="addSp delSp modSp mod setBg setClrOvrMap">
        <pc:chgData name="Nahuel Salazar" userId="b42227e5266220d9" providerId="LiveId" clId="{BBEE932E-F0FB-497B-85A6-8017D263774B}" dt="2022-09-23T15:07:55.761" v="52" actId="26606"/>
        <pc:sldMkLst>
          <pc:docMk/>
          <pc:sldMk cId="1931911838" sldId="290"/>
        </pc:sldMkLst>
        <pc:spChg chg="mod ord">
          <ac:chgData name="Nahuel Salazar" userId="b42227e5266220d9" providerId="LiveId" clId="{BBEE932E-F0FB-497B-85A6-8017D263774B}" dt="2022-09-23T15:07:55.761" v="52" actId="26606"/>
          <ac:spMkLst>
            <pc:docMk/>
            <pc:sldMk cId="1931911838" sldId="290"/>
            <ac:spMk id="5" creationId="{00000000-0000-0000-0000-000000000000}"/>
          </ac:spMkLst>
        </pc:spChg>
        <pc:spChg chg="mod">
          <ac:chgData name="Nahuel Salazar" userId="b42227e5266220d9" providerId="LiveId" clId="{BBEE932E-F0FB-497B-85A6-8017D263774B}" dt="2022-09-23T15:07:55.761" v="52" actId="26606"/>
          <ac:spMkLst>
            <pc:docMk/>
            <pc:sldMk cId="1931911838" sldId="290"/>
            <ac:spMk id="8" creationId="{00000000-0000-0000-0000-000000000000}"/>
          </ac:spMkLst>
        </pc:spChg>
        <pc:spChg chg="add del">
          <ac:chgData name="Nahuel Salazar" userId="b42227e5266220d9" providerId="LiveId" clId="{BBEE932E-F0FB-497B-85A6-8017D263774B}" dt="2022-09-23T15:07:51.238" v="49" actId="26606"/>
          <ac:spMkLst>
            <pc:docMk/>
            <pc:sldMk cId="1931911838" sldId="290"/>
            <ac:spMk id="13" creationId="{C2E4E997-8672-4FFD-B8EC-9932A8E4714B}"/>
          </ac:spMkLst>
        </pc:spChg>
        <pc:spChg chg="add del">
          <ac:chgData name="Nahuel Salazar" userId="b42227e5266220d9" providerId="LiveId" clId="{BBEE932E-F0FB-497B-85A6-8017D263774B}" dt="2022-09-23T15:07:55.730" v="51" actId="26606"/>
          <ac:spMkLst>
            <pc:docMk/>
            <pc:sldMk cId="1931911838" sldId="290"/>
            <ac:spMk id="55" creationId="{046B922C-5BA7-4973-B12F-71A509E4BF13}"/>
          </ac:spMkLst>
        </pc:spChg>
        <pc:spChg chg="add del">
          <ac:chgData name="Nahuel Salazar" userId="b42227e5266220d9" providerId="LiveId" clId="{BBEE932E-F0FB-497B-85A6-8017D263774B}" dt="2022-09-23T15:07:55.730" v="51" actId="26606"/>
          <ac:spMkLst>
            <pc:docMk/>
            <pc:sldMk cId="1931911838" sldId="290"/>
            <ac:spMk id="58" creationId="{F2B1468C-8227-4785-8776-7BDBDDF08F85}"/>
          </ac:spMkLst>
        </pc:spChg>
        <pc:grpChg chg="add del">
          <ac:chgData name="Nahuel Salazar" userId="b42227e5266220d9" providerId="LiveId" clId="{BBEE932E-F0FB-497B-85A6-8017D263774B}" dt="2022-09-23T15:07:51.238" v="49" actId="26606"/>
          <ac:grpSpMkLst>
            <pc:docMk/>
            <pc:sldMk cId="1931911838" sldId="290"/>
            <ac:grpSpMk id="17" creationId="{453E4DEE-E996-40F8-8635-0FF43D7348F9}"/>
          </ac:grpSpMkLst>
        </pc:grpChg>
        <pc:grpChg chg="add del">
          <ac:chgData name="Nahuel Salazar" userId="b42227e5266220d9" providerId="LiveId" clId="{BBEE932E-F0FB-497B-85A6-8017D263774B}" dt="2022-09-23T15:07:55.730" v="51" actId="26606"/>
          <ac:grpSpMkLst>
            <pc:docMk/>
            <pc:sldMk cId="1931911838" sldId="290"/>
            <ac:grpSpMk id="57" creationId="{96D34D8D-9EE9-4659-8C22-7551A95F96FA}"/>
          </ac:grpSpMkLst>
        </pc:grpChg>
        <pc:picChg chg="mod">
          <ac:chgData name="Nahuel Salazar" userId="b42227e5266220d9" providerId="LiveId" clId="{BBEE932E-F0FB-497B-85A6-8017D263774B}" dt="2022-09-23T15:07:55.761" v="52" actId="26606"/>
          <ac:picMkLst>
            <pc:docMk/>
            <pc:sldMk cId="1931911838" sldId="290"/>
            <ac:picMk id="3" creationId="{00000000-0000-0000-0000-000000000000}"/>
          </ac:picMkLst>
        </pc:picChg>
        <pc:picChg chg="add del">
          <ac:chgData name="Nahuel Salazar" userId="b42227e5266220d9" providerId="LiveId" clId="{BBEE932E-F0FB-497B-85A6-8017D263774B}" dt="2022-09-23T15:07:51.238" v="49" actId="26606"/>
          <ac:picMkLst>
            <pc:docMk/>
            <pc:sldMk cId="1931911838" sldId="290"/>
            <ac:picMk id="15" creationId="{FE6BA9E6-1D9E-4D30-B528-D49FA1342E4E}"/>
          </ac:picMkLst>
        </pc:picChg>
        <pc:picChg chg="add del">
          <ac:chgData name="Nahuel Salazar" userId="b42227e5266220d9" providerId="LiveId" clId="{BBEE932E-F0FB-497B-85A6-8017D263774B}" dt="2022-09-23T15:07:55.730" v="51" actId="26606"/>
          <ac:picMkLst>
            <pc:docMk/>
            <pc:sldMk cId="1931911838" sldId="290"/>
            <ac:picMk id="56" creationId="{2FB01CCF-839B-4126-9BF9-132C64D8A1AA}"/>
          </ac:picMkLst>
        </pc:picChg>
      </pc:sldChg>
      <pc:sldChg chg="modSp mod modNotesTx">
        <pc:chgData name="Nahuel Salazar" userId="b42227e5266220d9" providerId="LiveId" clId="{BBEE932E-F0FB-497B-85A6-8017D263774B}" dt="2022-09-23T16:21:15.065" v="83"/>
        <pc:sldMkLst>
          <pc:docMk/>
          <pc:sldMk cId="3933047538" sldId="325"/>
        </pc:sldMkLst>
        <pc:picChg chg="mod">
          <ac:chgData name="Nahuel Salazar" userId="b42227e5266220d9" providerId="LiveId" clId="{BBEE932E-F0FB-497B-85A6-8017D263774B}" dt="2022-09-23T16:16:46.079" v="78" actId="1076"/>
          <ac:picMkLst>
            <pc:docMk/>
            <pc:sldMk cId="3933047538" sldId="325"/>
            <ac:picMk id="2" creationId="{00000000-0000-0000-0000-000000000000}"/>
          </ac:picMkLst>
        </pc:picChg>
      </pc:sldChg>
      <pc:sldChg chg="modSp mod">
        <pc:chgData name="Nahuel Salazar" userId="b42227e5266220d9" providerId="LiveId" clId="{BBEE932E-F0FB-497B-85A6-8017D263774B}" dt="2022-09-23T15:07:21.281" v="19" actId="27636"/>
        <pc:sldMkLst>
          <pc:docMk/>
          <pc:sldMk cId="3784557170" sldId="326"/>
        </pc:sldMkLst>
        <pc:spChg chg="mod">
          <ac:chgData name="Nahuel Salazar" userId="b42227e5266220d9" providerId="LiveId" clId="{BBEE932E-F0FB-497B-85A6-8017D263774B}" dt="2022-09-23T15:07:21.281" v="19" actId="27636"/>
          <ac:spMkLst>
            <pc:docMk/>
            <pc:sldMk cId="3784557170" sldId="326"/>
            <ac:spMk id="8" creationId="{00000000-0000-0000-0000-000000000000}"/>
          </ac:spMkLst>
        </pc:spChg>
      </pc:sldChg>
      <pc:sldChg chg="modSp mod">
        <pc:chgData name="Nahuel Salazar" userId="b42227e5266220d9" providerId="LiveId" clId="{BBEE932E-F0FB-497B-85A6-8017D263774B}" dt="2022-09-23T15:19:21.354" v="55" actId="1076"/>
        <pc:sldMkLst>
          <pc:docMk/>
          <pc:sldMk cId="105052523" sldId="327"/>
        </pc:sldMkLst>
        <pc:spChg chg="mod">
          <ac:chgData name="Nahuel Salazar" userId="b42227e5266220d9" providerId="LiveId" clId="{BBEE932E-F0FB-497B-85A6-8017D263774B}" dt="2022-09-23T15:19:21.354" v="55" actId="1076"/>
          <ac:spMkLst>
            <pc:docMk/>
            <pc:sldMk cId="105052523" sldId="327"/>
            <ac:spMk id="5" creationId="{00000000-0000-0000-0000-000000000000}"/>
          </ac:spMkLst>
        </pc:spChg>
        <pc:spChg chg="mod">
          <ac:chgData name="Nahuel Salazar" userId="b42227e5266220d9" providerId="LiveId" clId="{BBEE932E-F0FB-497B-85A6-8017D263774B}" dt="2022-09-23T15:07:21.296" v="20" actId="27636"/>
          <ac:spMkLst>
            <pc:docMk/>
            <pc:sldMk cId="105052523" sldId="327"/>
            <ac:spMk id="8" creationId="{00000000-0000-0000-0000-000000000000}"/>
          </ac:spMkLst>
        </pc:spChg>
      </pc:sldChg>
      <pc:sldChg chg="modSp mod">
        <pc:chgData name="Nahuel Salazar" userId="b42227e5266220d9" providerId="LiveId" clId="{BBEE932E-F0FB-497B-85A6-8017D263774B}" dt="2022-09-23T15:19:25.384" v="56" actId="1076"/>
        <pc:sldMkLst>
          <pc:docMk/>
          <pc:sldMk cId="90700371" sldId="328"/>
        </pc:sldMkLst>
        <pc:spChg chg="mod">
          <ac:chgData name="Nahuel Salazar" userId="b42227e5266220d9" providerId="LiveId" clId="{BBEE932E-F0FB-497B-85A6-8017D263774B}" dt="2022-09-23T15:19:25.384" v="56" actId="1076"/>
          <ac:spMkLst>
            <pc:docMk/>
            <pc:sldMk cId="90700371" sldId="328"/>
            <ac:spMk id="5" creationId="{00000000-0000-0000-0000-000000000000}"/>
          </ac:spMkLst>
        </pc:spChg>
        <pc:spChg chg="mod">
          <ac:chgData name="Nahuel Salazar" userId="b42227e5266220d9" providerId="LiveId" clId="{BBEE932E-F0FB-497B-85A6-8017D263774B}" dt="2022-09-23T15:07:21.296" v="21" actId="27636"/>
          <ac:spMkLst>
            <pc:docMk/>
            <pc:sldMk cId="90700371" sldId="328"/>
            <ac:spMk id="8" creationId="{00000000-0000-0000-0000-000000000000}"/>
          </ac:spMkLst>
        </pc:spChg>
      </pc:sldChg>
      <pc:sldChg chg="modSp mod">
        <pc:chgData name="Nahuel Salazar" userId="b42227e5266220d9" providerId="LiveId" clId="{BBEE932E-F0FB-497B-85A6-8017D263774B}" dt="2022-09-23T15:19:34.358" v="57" actId="1076"/>
        <pc:sldMkLst>
          <pc:docMk/>
          <pc:sldMk cId="3073849181" sldId="329"/>
        </pc:sldMkLst>
        <pc:spChg chg="mod">
          <ac:chgData name="Nahuel Salazar" userId="b42227e5266220d9" providerId="LiveId" clId="{BBEE932E-F0FB-497B-85A6-8017D263774B}" dt="2022-09-23T15:19:34.358" v="57" actId="1076"/>
          <ac:spMkLst>
            <pc:docMk/>
            <pc:sldMk cId="3073849181" sldId="329"/>
            <ac:spMk id="5" creationId="{00000000-0000-0000-0000-000000000000}"/>
          </ac:spMkLst>
        </pc:spChg>
      </pc:sldChg>
      <pc:sldChg chg="modSp mod">
        <pc:chgData name="Nahuel Salazar" userId="b42227e5266220d9" providerId="LiveId" clId="{BBEE932E-F0FB-497B-85A6-8017D263774B}" dt="2022-09-23T15:19:39.747" v="59" actId="1076"/>
        <pc:sldMkLst>
          <pc:docMk/>
          <pc:sldMk cId="2637698599" sldId="330"/>
        </pc:sldMkLst>
        <pc:spChg chg="mod">
          <ac:chgData name="Nahuel Salazar" userId="b42227e5266220d9" providerId="LiveId" clId="{BBEE932E-F0FB-497B-85A6-8017D263774B}" dt="2022-09-23T15:19:37.644" v="58" actId="1076"/>
          <ac:spMkLst>
            <pc:docMk/>
            <pc:sldMk cId="2637698599" sldId="330"/>
            <ac:spMk id="5" creationId="{00000000-0000-0000-0000-000000000000}"/>
          </ac:spMkLst>
        </pc:spChg>
        <pc:grpChg chg="mod">
          <ac:chgData name="Nahuel Salazar" userId="b42227e5266220d9" providerId="LiveId" clId="{BBEE932E-F0FB-497B-85A6-8017D263774B}" dt="2022-09-23T15:19:39.747" v="59" actId="1076"/>
          <ac:grpSpMkLst>
            <pc:docMk/>
            <pc:sldMk cId="2637698599" sldId="330"/>
            <ac:grpSpMk id="3" creationId="{00000000-0000-0000-0000-000000000000}"/>
          </ac:grpSpMkLst>
        </pc:grpChg>
      </pc:sldChg>
      <pc:sldChg chg="modSp mod">
        <pc:chgData name="Nahuel Salazar" userId="b42227e5266220d9" providerId="LiveId" clId="{BBEE932E-F0FB-497B-85A6-8017D263774B}" dt="2022-09-23T15:20:00.852" v="60" actId="1076"/>
        <pc:sldMkLst>
          <pc:docMk/>
          <pc:sldMk cId="2959822498" sldId="334"/>
        </pc:sldMkLst>
        <pc:spChg chg="mod">
          <ac:chgData name="Nahuel Salazar" userId="b42227e5266220d9" providerId="LiveId" clId="{BBEE932E-F0FB-497B-85A6-8017D263774B}" dt="2022-09-23T15:07:27.173" v="28" actId="27636"/>
          <ac:spMkLst>
            <pc:docMk/>
            <pc:sldMk cId="2959822498" sldId="334"/>
            <ac:spMk id="6" creationId="{00000000-0000-0000-0000-000000000000}"/>
          </ac:spMkLst>
        </pc:spChg>
        <pc:spChg chg="mod">
          <ac:chgData name="Nahuel Salazar" userId="b42227e5266220d9" providerId="LiveId" clId="{BBEE932E-F0FB-497B-85A6-8017D263774B}" dt="2022-09-23T15:20:00.852" v="60" actId="1076"/>
          <ac:spMkLst>
            <pc:docMk/>
            <pc:sldMk cId="2959822498" sldId="334"/>
            <ac:spMk id="7" creationId="{00000000-0000-0000-0000-000000000000}"/>
          </ac:spMkLst>
        </pc:spChg>
      </pc:sldChg>
      <pc:sldChg chg="modSp mod">
        <pc:chgData name="Nahuel Salazar" userId="b42227e5266220d9" providerId="LiveId" clId="{BBEE932E-F0FB-497B-85A6-8017D263774B}" dt="2022-09-23T15:07:27.173" v="29" actId="27636"/>
        <pc:sldMkLst>
          <pc:docMk/>
          <pc:sldMk cId="1152065310" sldId="336"/>
        </pc:sldMkLst>
        <pc:spChg chg="mod">
          <ac:chgData name="Nahuel Salazar" userId="b42227e5266220d9" providerId="LiveId" clId="{BBEE932E-F0FB-497B-85A6-8017D263774B}" dt="2022-09-23T15:07:27.173" v="29" actId="27636"/>
          <ac:spMkLst>
            <pc:docMk/>
            <pc:sldMk cId="1152065310" sldId="336"/>
            <ac:spMk id="6" creationId="{00000000-0000-0000-0000-000000000000}"/>
          </ac:spMkLst>
        </pc:spChg>
      </pc:sldChg>
      <pc:sldChg chg="modSp mod">
        <pc:chgData name="Nahuel Salazar" userId="b42227e5266220d9" providerId="LiveId" clId="{BBEE932E-F0FB-497B-85A6-8017D263774B}" dt="2022-09-23T15:07:27.204" v="30" actId="27636"/>
        <pc:sldMkLst>
          <pc:docMk/>
          <pc:sldMk cId="861993185" sldId="337"/>
        </pc:sldMkLst>
        <pc:spChg chg="mod">
          <ac:chgData name="Nahuel Salazar" userId="b42227e5266220d9" providerId="LiveId" clId="{BBEE932E-F0FB-497B-85A6-8017D263774B}" dt="2022-09-23T15:07:27.204" v="30" actId="27636"/>
          <ac:spMkLst>
            <pc:docMk/>
            <pc:sldMk cId="861993185" sldId="337"/>
            <ac:spMk id="6" creationId="{00000000-0000-0000-0000-000000000000}"/>
          </ac:spMkLst>
        </pc:spChg>
      </pc:sldChg>
      <pc:sldChg chg="modSp mod">
        <pc:chgData name="Nahuel Salazar" userId="b42227e5266220d9" providerId="LiveId" clId="{BBEE932E-F0FB-497B-85A6-8017D263774B}" dt="2022-09-23T15:06:27.970" v="4" actId="27636"/>
        <pc:sldMkLst>
          <pc:docMk/>
          <pc:sldMk cId="2844910609" sldId="339"/>
        </pc:sldMkLst>
        <pc:spChg chg="mod">
          <ac:chgData name="Nahuel Salazar" userId="b42227e5266220d9" providerId="LiveId" clId="{BBEE932E-F0FB-497B-85A6-8017D263774B}" dt="2022-09-23T15:06:27.970" v="4" actId="27636"/>
          <ac:spMkLst>
            <pc:docMk/>
            <pc:sldMk cId="2844910609" sldId="339"/>
            <ac:spMk id="6" creationId="{00000000-0000-0000-0000-000000000000}"/>
          </ac:spMkLst>
        </pc:spChg>
      </pc:sldChg>
      <pc:sldChg chg="modSp mod">
        <pc:chgData name="Nahuel Salazar" userId="b42227e5266220d9" providerId="LiveId" clId="{BBEE932E-F0FB-497B-85A6-8017D263774B}" dt="2022-09-23T15:07:27.267" v="31" actId="27636"/>
        <pc:sldMkLst>
          <pc:docMk/>
          <pc:sldMk cId="281456449" sldId="340"/>
        </pc:sldMkLst>
        <pc:spChg chg="mod">
          <ac:chgData name="Nahuel Salazar" userId="b42227e5266220d9" providerId="LiveId" clId="{BBEE932E-F0FB-497B-85A6-8017D263774B}" dt="2022-09-23T15:07:27.267" v="31" actId="27636"/>
          <ac:spMkLst>
            <pc:docMk/>
            <pc:sldMk cId="281456449" sldId="340"/>
            <ac:spMk id="6" creationId="{00000000-0000-0000-0000-000000000000}"/>
          </ac:spMkLst>
        </pc:spChg>
      </pc:sldChg>
      <pc:sldChg chg="modSp mod">
        <pc:chgData name="Nahuel Salazar" userId="b42227e5266220d9" providerId="LiveId" clId="{BBEE932E-F0FB-497B-85A6-8017D263774B}" dt="2022-09-23T16:20:06.021" v="79" actId="1076"/>
        <pc:sldMkLst>
          <pc:docMk/>
          <pc:sldMk cId="1895141790" sldId="342"/>
        </pc:sldMkLst>
        <pc:picChg chg="mod">
          <ac:chgData name="Nahuel Salazar" userId="b42227e5266220d9" providerId="LiveId" clId="{BBEE932E-F0FB-497B-85A6-8017D263774B}" dt="2022-09-23T16:20:06.021" v="79" actId="1076"/>
          <ac:picMkLst>
            <pc:docMk/>
            <pc:sldMk cId="1895141790" sldId="342"/>
            <ac:picMk id="2" creationId="{00000000-0000-0000-0000-000000000000}"/>
          </ac:picMkLst>
        </pc:picChg>
      </pc:sldChg>
      <pc:sldChg chg="modSp mod">
        <pc:chgData name="Nahuel Salazar" userId="b42227e5266220d9" providerId="LiveId" clId="{BBEE932E-F0FB-497B-85A6-8017D263774B}" dt="2022-09-23T15:07:27.314" v="32" actId="27636"/>
        <pc:sldMkLst>
          <pc:docMk/>
          <pc:sldMk cId="3768189496" sldId="345"/>
        </pc:sldMkLst>
        <pc:spChg chg="mod">
          <ac:chgData name="Nahuel Salazar" userId="b42227e5266220d9" providerId="LiveId" clId="{BBEE932E-F0FB-497B-85A6-8017D263774B}" dt="2022-09-23T15:07:27.314" v="32" actId="27636"/>
          <ac:spMkLst>
            <pc:docMk/>
            <pc:sldMk cId="3768189496" sldId="345"/>
            <ac:spMk id="6" creationId="{00000000-0000-0000-0000-000000000000}"/>
          </ac:spMkLst>
        </pc:spChg>
      </pc:sldChg>
      <pc:sldChg chg="modSp mod">
        <pc:chgData name="Nahuel Salazar" userId="b42227e5266220d9" providerId="LiveId" clId="{BBEE932E-F0FB-497B-85A6-8017D263774B}" dt="2022-09-23T15:07:27.361" v="33" actId="27636"/>
        <pc:sldMkLst>
          <pc:docMk/>
          <pc:sldMk cId="2161492114" sldId="346"/>
        </pc:sldMkLst>
        <pc:spChg chg="mod">
          <ac:chgData name="Nahuel Salazar" userId="b42227e5266220d9" providerId="LiveId" clId="{BBEE932E-F0FB-497B-85A6-8017D263774B}" dt="2022-09-23T15:07:27.361" v="33" actId="27636"/>
          <ac:spMkLst>
            <pc:docMk/>
            <pc:sldMk cId="2161492114" sldId="346"/>
            <ac:spMk id="6" creationId="{00000000-0000-0000-0000-000000000000}"/>
          </ac:spMkLst>
        </pc:spChg>
      </pc:sldChg>
      <pc:sldChg chg="modSp">
        <pc:chgData name="Nahuel Salazar" userId="b42227e5266220d9" providerId="LiveId" clId="{BBEE932E-F0FB-497B-85A6-8017D263774B}" dt="2022-09-23T15:07:26.923" v="24"/>
        <pc:sldMkLst>
          <pc:docMk/>
          <pc:sldMk cId="2116531429" sldId="354"/>
        </pc:sldMkLst>
        <pc:picChg chg="mod">
          <ac:chgData name="Nahuel Salazar" userId="b42227e5266220d9" providerId="LiveId" clId="{BBEE932E-F0FB-497B-85A6-8017D263774B}" dt="2022-09-23T15:07:26.923" v="24"/>
          <ac:picMkLst>
            <pc:docMk/>
            <pc:sldMk cId="2116531429" sldId="354"/>
            <ac:picMk id="3" creationId="{00000000-0000-0000-0000-000000000000}"/>
          </ac:picMkLst>
        </pc:picChg>
      </pc:sldChg>
      <pc:sldChg chg="modSp">
        <pc:chgData name="Nahuel Salazar" userId="b42227e5266220d9" providerId="LiveId" clId="{BBEE932E-F0FB-497B-85A6-8017D263774B}" dt="2022-09-23T15:07:26.923" v="24"/>
        <pc:sldMkLst>
          <pc:docMk/>
          <pc:sldMk cId="73708354" sldId="355"/>
        </pc:sldMkLst>
        <pc:picChg chg="mod">
          <ac:chgData name="Nahuel Salazar" userId="b42227e5266220d9" providerId="LiveId" clId="{BBEE932E-F0FB-497B-85A6-8017D263774B}" dt="2022-09-23T15:07:26.923" v="24"/>
          <ac:picMkLst>
            <pc:docMk/>
            <pc:sldMk cId="73708354" sldId="355"/>
            <ac:picMk id="3" creationId="{00000000-0000-0000-0000-000000000000}"/>
          </ac:picMkLst>
        </pc:picChg>
      </pc:sldChg>
      <pc:sldChg chg="modSp mod">
        <pc:chgData name="Nahuel Salazar" userId="b42227e5266220d9" providerId="LiveId" clId="{BBEE932E-F0FB-497B-85A6-8017D263774B}" dt="2022-09-23T15:07:27.423" v="34" actId="27636"/>
        <pc:sldMkLst>
          <pc:docMk/>
          <pc:sldMk cId="414840309" sldId="357"/>
        </pc:sldMkLst>
        <pc:spChg chg="mod">
          <ac:chgData name="Nahuel Salazar" userId="b42227e5266220d9" providerId="LiveId" clId="{BBEE932E-F0FB-497B-85A6-8017D263774B}" dt="2022-09-23T15:07:27.423" v="34" actId="27636"/>
          <ac:spMkLst>
            <pc:docMk/>
            <pc:sldMk cId="414840309" sldId="357"/>
            <ac:spMk id="10" creationId="{00000000-0000-0000-0000-000000000000}"/>
          </ac:spMkLst>
        </pc:spChg>
      </pc:sldChg>
      <pc:sldChg chg="modSp mod">
        <pc:chgData name="Nahuel Salazar" userId="b42227e5266220d9" providerId="LiveId" clId="{BBEE932E-F0FB-497B-85A6-8017D263774B}" dt="2022-09-23T15:07:27.439" v="35" actId="27636"/>
        <pc:sldMkLst>
          <pc:docMk/>
          <pc:sldMk cId="2894989648" sldId="358"/>
        </pc:sldMkLst>
        <pc:spChg chg="mod">
          <ac:chgData name="Nahuel Salazar" userId="b42227e5266220d9" providerId="LiveId" clId="{BBEE932E-F0FB-497B-85A6-8017D263774B}" dt="2022-09-23T15:07:27.439" v="35" actId="27636"/>
          <ac:spMkLst>
            <pc:docMk/>
            <pc:sldMk cId="2894989648" sldId="358"/>
            <ac:spMk id="10" creationId="{00000000-0000-0000-0000-000000000000}"/>
          </ac:spMkLst>
        </pc:spChg>
      </pc:sldChg>
      <pc:sldChg chg="modSp mod">
        <pc:chgData name="Nahuel Salazar" userId="b42227e5266220d9" providerId="LiveId" clId="{BBEE932E-F0FB-497B-85A6-8017D263774B}" dt="2022-09-23T15:07:27.470" v="36" actId="27636"/>
        <pc:sldMkLst>
          <pc:docMk/>
          <pc:sldMk cId="1538597482" sldId="359"/>
        </pc:sldMkLst>
        <pc:spChg chg="mod">
          <ac:chgData name="Nahuel Salazar" userId="b42227e5266220d9" providerId="LiveId" clId="{BBEE932E-F0FB-497B-85A6-8017D263774B}" dt="2022-09-23T15:07:27.470" v="36" actId="27636"/>
          <ac:spMkLst>
            <pc:docMk/>
            <pc:sldMk cId="1538597482" sldId="359"/>
            <ac:spMk id="10" creationId="{00000000-0000-0000-0000-000000000000}"/>
          </ac:spMkLst>
        </pc:spChg>
      </pc:sldChg>
      <pc:sldChg chg="modSp mod">
        <pc:chgData name="Nahuel Salazar" userId="b42227e5266220d9" providerId="LiveId" clId="{BBEE932E-F0FB-497B-85A6-8017D263774B}" dt="2022-09-23T15:07:27.486" v="37" actId="27636"/>
        <pc:sldMkLst>
          <pc:docMk/>
          <pc:sldMk cId="1058722124" sldId="360"/>
        </pc:sldMkLst>
        <pc:spChg chg="mod">
          <ac:chgData name="Nahuel Salazar" userId="b42227e5266220d9" providerId="LiveId" clId="{BBEE932E-F0FB-497B-85A6-8017D263774B}" dt="2022-09-23T15:07:27.486" v="37" actId="27636"/>
          <ac:spMkLst>
            <pc:docMk/>
            <pc:sldMk cId="1058722124" sldId="360"/>
            <ac:spMk id="10" creationId="{00000000-0000-0000-0000-000000000000}"/>
          </ac:spMkLst>
        </pc:spChg>
      </pc:sldChg>
      <pc:sldChg chg="modSp mod">
        <pc:chgData name="Nahuel Salazar" userId="b42227e5266220d9" providerId="LiveId" clId="{BBEE932E-F0FB-497B-85A6-8017D263774B}" dt="2022-09-23T15:07:27.517" v="38" actId="27636"/>
        <pc:sldMkLst>
          <pc:docMk/>
          <pc:sldMk cId="2087077653" sldId="361"/>
        </pc:sldMkLst>
        <pc:spChg chg="mod">
          <ac:chgData name="Nahuel Salazar" userId="b42227e5266220d9" providerId="LiveId" clId="{BBEE932E-F0FB-497B-85A6-8017D263774B}" dt="2022-09-23T15:07:27.517" v="38" actId="27636"/>
          <ac:spMkLst>
            <pc:docMk/>
            <pc:sldMk cId="2087077653" sldId="361"/>
            <ac:spMk id="10" creationId="{00000000-0000-0000-0000-000000000000}"/>
          </ac:spMkLst>
        </pc:spChg>
      </pc:sldChg>
      <pc:sldChg chg="modSp mod">
        <pc:chgData name="Nahuel Salazar" userId="b42227e5266220d9" providerId="LiveId" clId="{BBEE932E-F0FB-497B-85A6-8017D263774B}" dt="2022-09-23T15:07:27.580" v="39" actId="27636"/>
        <pc:sldMkLst>
          <pc:docMk/>
          <pc:sldMk cId="3649701071" sldId="364"/>
        </pc:sldMkLst>
        <pc:spChg chg="mod">
          <ac:chgData name="Nahuel Salazar" userId="b42227e5266220d9" providerId="LiveId" clId="{BBEE932E-F0FB-497B-85A6-8017D263774B}" dt="2022-09-23T15:07:27.580" v="39" actId="27636"/>
          <ac:spMkLst>
            <pc:docMk/>
            <pc:sldMk cId="3649701071" sldId="364"/>
            <ac:spMk id="6" creationId="{00000000-0000-0000-0000-000000000000}"/>
          </ac:spMkLst>
        </pc:spChg>
      </pc:sldChg>
      <pc:sldChg chg="modSp mod">
        <pc:chgData name="Nahuel Salazar" userId="b42227e5266220d9" providerId="LiveId" clId="{BBEE932E-F0FB-497B-85A6-8017D263774B}" dt="2022-09-23T15:07:27.705" v="41" actId="27636"/>
        <pc:sldMkLst>
          <pc:docMk/>
          <pc:sldMk cId="467357001" sldId="370"/>
        </pc:sldMkLst>
        <pc:spChg chg="mod">
          <ac:chgData name="Nahuel Salazar" userId="b42227e5266220d9" providerId="LiveId" clId="{BBEE932E-F0FB-497B-85A6-8017D263774B}" dt="2022-09-23T15:07:27.705" v="41" actId="27636"/>
          <ac:spMkLst>
            <pc:docMk/>
            <pc:sldMk cId="467357001" sldId="370"/>
            <ac:spMk id="6" creationId="{00000000-0000-0000-0000-000000000000}"/>
          </ac:spMkLst>
        </pc:spChg>
      </pc:sldChg>
      <pc:sldChg chg="modSp mod">
        <pc:chgData name="Nahuel Salazar" userId="b42227e5266220d9" providerId="LiveId" clId="{BBEE932E-F0FB-497B-85A6-8017D263774B}" dt="2022-09-23T15:07:28.408" v="42" actId="27636"/>
        <pc:sldMkLst>
          <pc:docMk/>
          <pc:sldMk cId="1709439551" sldId="371"/>
        </pc:sldMkLst>
        <pc:spChg chg="mod">
          <ac:chgData name="Nahuel Salazar" userId="b42227e5266220d9" providerId="LiveId" clId="{BBEE932E-F0FB-497B-85A6-8017D263774B}" dt="2022-09-23T15:07:28.408" v="42" actId="27636"/>
          <ac:spMkLst>
            <pc:docMk/>
            <pc:sldMk cId="1709439551" sldId="371"/>
            <ac:spMk id="10" creationId="{00000000-0000-0000-0000-000000000000}"/>
          </ac:spMkLst>
        </pc:spChg>
      </pc:sldChg>
      <pc:sldChg chg="modSp mod">
        <pc:chgData name="Nahuel Salazar" userId="b42227e5266220d9" providerId="LiveId" clId="{BBEE932E-F0FB-497B-85A6-8017D263774B}" dt="2022-09-23T15:07:28.455" v="43" actId="27636"/>
        <pc:sldMkLst>
          <pc:docMk/>
          <pc:sldMk cId="4222948377" sldId="372"/>
        </pc:sldMkLst>
        <pc:spChg chg="mod">
          <ac:chgData name="Nahuel Salazar" userId="b42227e5266220d9" providerId="LiveId" clId="{BBEE932E-F0FB-497B-85A6-8017D263774B}" dt="2022-09-23T15:07:28.455" v="43" actId="27636"/>
          <ac:spMkLst>
            <pc:docMk/>
            <pc:sldMk cId="4222948377" sldId="372"/>
            <ac:spMk id="10" creationId="{00000000-0000-0000-0000-000000000000}"/>
          </ac:spMkLst>
        </pc:spChg>
      </pc:sldChg>
      <pc:sldChg chg="modSp mod">
        <pc:chgData name="Nahuel Salazar" userId="b42227e5266220d9" providerId="LiveId" clId="{BBEE932E-F0FB-497B-85A6-8017D263774B}" dt="2022-09-23T15:07:28.518" v="44" actId="27636"/>
        <pc:sldMkLst>
          <pc:docMk/>
          <pc:sldMk cId="47164859" sldId="374"/>
        </pc:sldMkLst>
        <pc:spChg chg="mod">
          <ac:chgData name="Nahuel Salazar" userId="b42227e5266220d9" providerId="LiveId" clId="{BBEE932E-F0FB-497B-85A6-8017D263774B}" dt="2022-09-23T15:07:28.518" v="44" actId="27636"/>
          <ac:spMkLst>
            <pc:docMk/>
            <pc:sldMk cId="47164859" sldId="374"/>
            <ac:spMk id="10" creationId="{00000000-0000-0000-0000-000000000000}"/>
          </ac:spMkLst>
        </pc:spChg>
      </pc:sldChg>
      <pc:sldChg chg="modSp mod">
        <pc:chgData name="Nahuel Salazar" userId="b42227e5266220d9" providerId="LiveId" clId="{BBEE932E-F0FB-497B-85A6-8017D263774B}" dt="2022-09-23T15:07:28.565" v="45" actId="27636"/>
        <pc:sldMkLst>
          <pc:docMk/>
          <pc:sldMk cId="1712192683" sldId="375"/>
        </pc:sldMkLst>
        <pc:spChg chg="mod">
          <ac:chgData name="Nahuel Salazar" userId="b42227e5266220d9" providerId="LiveId" clId="{BBEE932E-F0FB-497B-85A6-8017D263774B}" dt="2022-09-23T15:07:28.565" v="45" actId="27636"/>
          <ac:spMkLst>
            <pc:docMk/>
            <pc:sldMk cId="1712192683" sldId="375"/>
            <ac:spMk id="10" creationId="{00000000-0000-0000-0000-000000000000}"/>
          </ac:spMkLst>
        </pc:spChg>
      </pc:sldChg>
      <pc:sldChg chg="modSp mod">
        <pc:chgData name="Nahuel Salazar" userId="b42227e5266220d9" providerId="LiveId" clId="{BBEE932E-F0FB-497B-85A6-8017D263774B}" dt="2022-09-23T15:07:28.596" v="46" actId="27636"/>
        <pc:sldMkLst>
          <pc:docMk/>
          <pc:sldMk cId="3197166130" sldId="377"/>
        </pc:sldMkLst>
        <pc:spChg chg="mod">
          <ac:chgData name="Nahuel Salazar" userId="b42227e5266220d9" providerId="LiveId" clId="{BBEE932E-F0FB-497B-85A6-8017D263774B}" dt="2022-09-23T15:07:28.596" v="46" actId="27636"/>
          <ac:spMkLst>
            <pc:docMk/>
            <pc:sldMk cId="3197166130" sldId="377"/>
            <ac:spMk id="10" creationId="{00000000-0000-0000-0000-000000000000}"/>
          </ac:spMkLst>
        </pc:spChg>
      </pc:sldChg>
      <pc:sldChg chg="modSp mod modNotesTx">
        <pc:chgData name="Nahuel Salazar" userId="b42227e5266220d9" providerId="LiveId" clId="{BBEE932E-F0FB-497B-85A6-8017D263774B}" dt="2022-09-23T15:18:36.041" v="54"/>
        <pc:sldMkLst>
          <pc:docMk/>
          <pc:sldMk cId="1286976388" sldId="378"/>
        </pc:sldMkLst>
        <pc:spChg chg="mod">
          <ac:chgData name="Nahuel Salazar" userId="b42227e5266220d9" providerId="LiveId" clId="{BBEE932E-F0FB-497B-85A6-8017D263774B}" dt="2022-09-23T15:07:21.265" v="17" actId="27636"/>
          <ac:spMkLst>
            <pc:docMk/>
            <pc:sldMk cId="1286976388" sldId="378"/>
            <ac:spMk id="8" creationId="{00000000-0000-0000-0000-000000000000}"/>
          </ac:spMkLst>
        </pc:spChg>
        <pc:picChg chg="mod">
          <ac:chgData name="Nahuel Salazar" userId="b42227e5266220d9" providerId="LiveId" clId="{BBEE932E-F0FB-497B-85A6-8017D263774B}" dt="2022-09-23T15:08:18.653" v="53" actId="1076"/>
          <ac:picMkLst>
            <pc:docMk/>
            <pc:sldMk cId="1286976388" sldId="378"/>
            <ac:picMk id="2050" creationId="{00000000-0000-0000-0000-000000000000}"/>
          </ac:picMkLst>
        </pc:picChg>
      </pc:sldChg>
      <pc:sldChg chg="modSp mod modNotesTx">
        <pc:chgData name="Nahuel Salazar" userId="b42227e5266220d9" providerId="LiveId" clId="{BBEE932E-F0FB-497B-85A6-8017D263774B}" dt="2022-09-23T15:48:49.148" v="77" actId="20577"/>
        <pc:sldMkLst>
          <pc:docMk/>
          <pc:sldMk cId="2774188270" sldId="379"/>
        </pc:sldMkLst>
        <pc:spChg chg="mod">
          <ac:chgData name="Nahuel Salazar" userId="b42227e5266220d9" providerId="LiveId" clId="{BBEE932E-F0FB-497B-85A6-8017D263774B}" dt="2022-09-23T15:07:21.265" v="18" actId="27636"/>
          <ac:spMkLst>
            <pc:docMk/>
            <pc:sldMk cId="2774188270" sldId="379"/>
            <ac:spMk id="8" creationId="{00000000-0000-0000-0000-000000000000}"/>
          </ac:spMkLst>
        </pc:spChg>
      </pc:sldChg>
      <pc:sldChg chg="modSp mod">
        <pc:chgData name="Nahuel Salazar" userId="b42227e5266220d9" providerId="LiveId" clId="{BBEE932E-F0FB-497B-85A6-8017D263774B}" dt="2022-09-23T15:07:27.674" v="40" actId="27636"/>
        <pc:sldMkLst>
          <pc:docMk/>
          <pc:sldMk cId="2514201098" sldId="382"/>
        </pc:sldMkLst>
        <pc:spChg chg="mod">
          <ac:chgData name="Nahuel Salazar" userId="b42227e5266220d9" providerId="LiveId" clId="{BBEE932E-F0FB-497B-85A6-8017D263774B}" dt="2022-09-23T15:07:27.674" v="40" actId="27636"/>
          <ac:spMkLst>
            <pc:docMk/>
            <pc:sldMk cId="2514201098" sldId="382"/>
            <ac:spMk id="6" creationId="{00000000-0000-0000-0000-000000000000}"/>
          </ac:spMkLst>
        </pc:spChg>
      </pc:sldChg>
      <pc:sldChg chg="addSp delSp modSp new del mod">
        <pc:chgData name="Nahuel Salazar" userId="b42227e5266220d9" providerId="LiveId" clId="{BBEE932E-F0FB-497B-85A6-8017D263774B}" dt="2022-09-23T15:48:22.615" v="66" actId="680"/>
        <pc:sldMkLst>
          <pc:docMk/>
          <pc:sldMk cId="1472383357" sldId="383"/>
        </pc:sldMkLst>
        <pc:spChg chg="add del">
          <ac:chgData name="Nahuel Salazar" userId="b42227e5266220d9" providerId="LiveId" clId="{BBEE932E-F0FB-497B-85A6-8017D263774B}" dt="2022-09-23T15:48:21.583" v="65" actId="3680"/>
          <ac:spMkLst>
            <pc:docMk/>
            <pc:sldMk cId="1472383357" sldId="383"/>
            <ac:spMk id="3" creationId="{AF645430-D7DC-AC7D-68A8-61E4D71CE5B3}"/>
          </ac:spMkLst>
        </pc:spChg>
        <pc:graphicFrameChg chg="add del mod ord modGraphic">
          <ac:chgData name="Nahuel Salazar" userId="b42227e5266220d9" providerId="LiveId" clId="{BBEE932E-F0FB-497B-85A6-8017D263774B}" dt="2022-09-23T15:48:21.583" v="65" actId="3680"/>
          <ac:graphicFrameMkLst>
            <pc:docMk/>
            <pc:sldMk cId="1472383357" sldId="383"/>
            <ac:graphicFrameMk id="4" creationId="{2C5F2343-753F-8D68-1DDA-6F220C89D43D}"/>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A4F0F-4FAD-41B3-A72F-E0A5A4AE1339}" type="datetimeFigureOut">
              <a:rPr lang="es-AR" smtClean="0"/>
              <a:t>24/9/2022</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90C42-5423-4105-9918-BA0E3678071E}" type="slidenum">
              <a:rPr lang="es-AR" smtClean="0"/>
              <a:t>‹Nº›</a:t>
            </a:fld>
            <a:endParaRPr lang="es-AR" dirty="0"/>
          </a:p>
        </p:txBody>
      </p:sp>
    </p:spTree>
    <p:extLst>
      <p:ext uri="{BB962C8B-B14F-4D97-AF65-F5344CB8AC3E}">
        <p14:creationId xmlns:p14="http://schemas.microsoft.com/office/powerpoint/2010/main" val="383768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s.wikipedia.org/wiki/Registro_electr%C3%B3nico"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s.wikipedia.org/wiki/Microprocesado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Diseño del computador Básico // Relación entre el diseño del hardware y la ejecución de instrucciones // Presentación del modelo de estudio: Ciclo de Instrucción; Fase de búsqueda de una instrucción en memoria principal, Fase de Ejecución; Esquema de la evolución de ejecución de las instrucciones; Esquema simplificado por etapas; Unidad de control: sincronización del tiempo// El módulo de cálculo: Desplazamientos; Comparación mediante resta; Incremento y decremento; Operaciones lógicas; El registro de estado, banderas</a:t>
            </a:r>
            <a:r>
              <a:rPr lang="es-E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Referencias: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http://es.slideshare.net/Champi12/arquitectura-de-computadoras-patricia-quiroga (Unidad 7)</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a:t>
            </a:fld>
            <a:endParaRPr lang="es-AR"/>
          </a:p>
        </p:txBody>
      </p:sp>
    </p:spTree>
    <p:extLst>
      <p:ext uri="{BB962C8B-B14F-4D97-AF65-F5344CB8AC3E}">
        <p14:creationId xmlns:p14="http://schemas.microsoft.com/office/powerpoint/2010/main" val="383697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a:t>Cada computadora está diseñada para abastecer las necesidades de un grupo determinado de usuarios en el mercado total, lo que implica</a:t>
            </a:r>
            <a:r>
              <a:rPr lang="es-AR" baseline="0" dirty="0"/>
              <a:t> que las bondades y las limitaciones de un diseño siempre son características relativas a las aplicaciones para las que sirven mejor. </a:t>
            </a:r>
          </a:p>
          <a:p>
            <a:pPr marL="0" marR="0" indent="0" algn="l" defTabSz="914400" rtl="0" eaLnBrk="1" fontAlgn="auto" latinLnBrk="0" hangingPunct="1">
              <a:lnSpc>
                <a:spcPct val="100000"/>
              </a:lnSpc>
              <a:spcBef>
                <a:spcPts val="0"/>
              </a:spcBef>
              <a:spcAft>
                <a:spcPts val="0"/>
              </a:spcAft>
              <a:buClrTx/>
              <a:buSzTx/>
              <a:buFontTx/>
              <a:buNone/>
              <a:tabLst/>
              <a:defRPr/>
            </a:pPr>
            <a:r>
              <a:rPr lang="es-AR" baseline="0" dirty="0"/>
              <a:t>Computadoras muy buenas para aplicaciones comerciales pueden ser bastante inútiles para aplicaciones científicas.</a:t>
            </a:r>
            <a:endParaRPr lang="es-AR" dirty="0"/>
          </a:p>
          <a:p>
            <a:endParaRPr lang="es-AR" dirty="0"/>
          </a:p>
          <a:p>
            <a:r>
              <a:rPr lang="es-AR" dirty="0"/>
              <a:t>Cuanto más deficiente sea la capacidad de HW, tanto más</a:t>
            </a:r>
            <a:r>
              <a:rPr lang="es-AR" baseline="0" dirty="0"/>
              <a:t> acciones serán necesarias para realizar lógicamente tareas complejas.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En la figura se ilustra la arquitectura básica de “1”</a:t>
            </a:r>
          </a:p>
          <a:p>
            <a:pPr marL="0" indent="0">
              <a:buFont typeface="Arial" panose="020B0604020202020204" pitchFamily="34" charset="0"/>
              <a:buNone/>
            </a:pPr>
            <a:r>
              <a:rPr lang="es-ES" b="1" i="0" dirty="0" err="1">
                <a:solidFill>
                  <a:srgbClr val="202122"/>
                </a:solidFill>
                <a:effectLst/>
                <a:latin typeface="Arial" panose="020B0604020202020204" pitchFamily="34" charset="0"/>
              </a:rPr>
              <a:t>Memory</a:t>
            </a:r>
            <a:r>
              <a:rPr lang="es-ES" b="1" i="0" dirty="0">
                <a:solidFill>
                  <a:srgbClr val="202122"/>
                </a:solidFill>
                <a:effectLst/>
                <a:latin typeface="Arial" panose="020B0604020202020204" pitchFamily="34" charset="0"/>
              </a:rPr>
              <a:t> </a:t>
            </a:r>
            <a:r>
              <a:rPr lang="es-ES" b="1" i="0" dirty="0" err="1">
                <a:solidFill>
                  <a:srgbClr val="202122"/>
                </a:solidFill>
                <a:effectLst/>
                <a:latin typeface="Arial" panose="020B0604020202020204" pitchFamily="34" charset="0"/>
              </a:rPr>
              <a:t>Address</a:t>
            </a:r>
            <a:r>
              <a:rPr lang="es-ES" b="1" i="0" dirty="0">
                <a:solidFill>
                  <a:srgbClr val="202122"/>
                </a:solidFill>
                <a:effectLst/>
                <a:latin typeface="Arial" panose="020B0604020202020204" pitchFamily="34" charset="0"/>
              </a:rPr>
              <a:t> </a:t>
            </a:r>
            <a:r>
              <a:rPr lang="es-ES" b="1" i="0" dirty="0" err="1">
                <a:solidFill>
                  <a:srgbClr val="202122"/>
                </a:solidFill>
                <a:effectLst/>
                <a:latin typeface="Arial" panose="020B0604020202020204" pitchFamily="34" charset="0"/>
              </a:rPr>
              <a:t>Register</a:t>
            </a:r>
            <a:r>
              <a:rPr lang="es-ES" b="0" i="0" dirty="0">
                <a:solidFill>
                  <a:srgbClr val="202122"/>
                </a:solidFill>
                <a:effectLst/>
                <a:latin typeface="Arial" panose="020B0604020202020204" pitchFamily="34" charset="0"/>
              </a:rPr>
              <a:t> (</a:t>
            </a:r>
            <a:r>
              <a:rPr lang="es-ES" b="1" i="0" dirty="0">
                <a:solidFill>
                  <a:srgbClr val="202122"/>
                </a:solidFill>
                <a:effectLst/>
                <a:latin typeface="Arial" panose="020B0604020202020204" pitchFamily="34" charset="0"/>
              </a:rPr>
              <a:t>MAR</a:t>
            </a:r>
            <a:r>
              <a:rPr lang="es-ES" b="0" i="0" dirty="0">
                <a:solidFill>
                  <a:srgbClr val="202122"/>
                </a:solidFill>
                <a:effectLst/>
                <a:latin typeface="Arial" panose="020B0604020202020204" pitchFamily="34" charset="0"/>
              </a:rPr>
              <a:t>), en español </a:t>
            </a:r>
            <a:r>
              <a:rPr lang="es-ES" b="1" i="0" dirty="0">
                <a:solidFill>
                  <a:srgbClr val="202122"/>
                </a:solidFill>
                <a:effectLst/>
                <a:latin typeface="Arial" panose="020B0604020202020204" pitchFamily="34" charset="0"/>
              </a:rPr>
              <a:t>Registro de Direcciones de Memoria</a:t>
            </a:r>
            <a:r>
              <a:rPr lang="es-ES" b="0" i="0" dirty="0">
                <a:solidFill>
                  <a:srgbClr val="202122"/>
                </a:solidFill>
                <a:effectLst/>
                <a:latin typeface="Arial" panose="020B0604020202020204" pitchFamily="34" charset="0"/>
              </a:rPr>
              <a:t>, es un </a:t>
            </a:r>
            <a:r>
              <a:rPr lang="es-ES" b="0" i="0" u="none" strike="noStrike" dirty="0">
                <a:solidFill>
                  <a:srgbClr val="0645AD"/>
                </a:solidFill>
                <a:effectLst/>
                <a:latin typeface="Arial" panose="020B0604020202020204" pitchFamily="34" charset="0"/>
                <a:hlinkClick r:id="rId3" tooltip="Registro electrónico"/>
              </a:rPr>
              <a:t>registro</a:t>
            </a:r>
            <a:r>
              <a:rPr lang="es-ES" b="0" i="0" dirty="0">
                <a:solidFill>
                  <a:srgbClr val="202122"/>
                </a:solidFill>
                <a:effectLst/>
                <a:latin typeface="Arial" panose="020B0604020202020204" pitchFamily="34" charset="0"/>
              </a:rPr>
              <a:t> específico de alta velocidad, integrado en el </a:t>
            </a:r>
            <a:r>
              <a:rPr lang="es-ES" b="0" i="0" u="none" strike="noStrike" dirty="0">
                <a:solidFill>
                  <a:srgbClr val="0645AD"/>
                </a:solidFill>
                <a:effectLst/>
                <a:latin typeface="Arial" panose="020B0604020202020204" pitchFamily="34" charset="0"/>
                <a:hlinkClick r:id="rId4" tooltip="Microprocesador"/>
              </a:rPr>
              <a:t>microprocesador</a:t>
            </a:r>
            <a:endParaRPr lang="es-AR" b="0" i="0" u="none" strike="noStrike" dirty="0">
              <a:solidFill>
                <a:srgbClr val="0645AD"/>
              </a:solidFill>
              <a:effectLst/>
              <a:latin typeface="Arial" panose="020B0604020202020204" pitchFamily="34" charset="0"/>
            </a:endParaRPr>
          </a:p>
          <a:p>
            <a:pPr marL="0" indent="0">
              <a:buFont typeface="Arial" panose="020B0604020202020204" pitchFamily="34" charset="0"/>
              <a:buNone/>
            </a:pPr>
            <a:r>
              <a:rPr lang="es-ES" b="1" i="0" dirty="0" err="1">
                <a:solidFill>
                  <a:srgbClr val="202122"/>
                </a:solidFill>
                <a:effectLst/>
                <a:latin typeface="Arial" panose="020B0604020202020204" pitchFamily="34" charset="0"/>
              </a:rPr>
              <a:t>Memory</a:t>
            </a:r>
            <a:r>
              <a:rPr lang="es-ES" b="1" i="0" dirty="0">
                <a:solidFill>
                  <a:srgbClr val="202122"/>
                </a:solidFill>
                <a:effectLst/>
                <a:latin typeface="Arial" panose="020B0604020202020204" pitchFamily="34" charset="0"/>
              </a:rPr>
              <a:t> Data </a:t>
            </a:r>
            <a:r>
              <a:rPr lang="es-ES" b="1" i="0" dirty="0" err="1">
                <a:solidFill>
                  <a:srgbClr val="202122"/>
                </a:solidFill>
                <a:effectLst/>
                <a:latin typeface="Arial" panose="020B0604020202020204" pitchFamily="34" charset="0"/>
              </a:rPr>
              <a:t>Register</a:t>
            </a:r>
            <a:r>
              <a:rPr lang="es-ES" b="0" i="0">
                <a:solidFill>
                  <a:srgbClr val="202122"/>
                </a:solidFill>
                <a:effectLst/>
                <a:latin typeface="Arial" panose="020B0604020202020204" pitchFamily="34" charset="0"/>
              </a:rPr>
              <a:t> (</a:t>
            </a:r>
            <a:r>
              <a:rPr lang="es-ES" b="1" i="0">
                <a:solidFill>
                  <a:srgbClr val="202122"/>
                </a:solidFill>
                <a:effectLst/>
                <a:latin typeface="Arial" panose="020B0604020202020204" pitchFamily="34" charset="0"/>
              </a:rPr>
              <a:t>MDR</a:t>
            </a:r>
            <a:r>
              <a:rPr lang="es-ES" b="0" i="0">
                <a:solidFill>
                  <a:srgbClr val="202122"/>
                </a:solidFill>
                <a:effectLst/>
                <a:latin typeface="Arial" panose="020B0604020202020204" pitchFamily="34" charset="0"/>
              </a:rPr>
              <a:t>), en español </a:t>
            </a:r>
            <a:r>
              <a:rPr lang="es-ES" b="1" i="0">
                <a:solidFill>
                  <a:srgbClr val="202122"/>
                </a:solidFill>
                <a:effectLst/>
                <a:latin typeface="Arial" panose="020B0604020202020204" pitchFamily="34" charset="0"/>
              </a:rPr>
              <a:t>Registro de Datos de Memoria</a:t>
            </a:r>
            <a:r>
              <a:rPr lang="es-ES" b="0" i="0">
                <a:solidFill>
                  <a:srgbClr val="202122"/>
                </a:solidFill>
                <a:effectLst/>
                <a:latin typeface="Arial" panose="020B0604020202020204" pitchFamily="34" charset="0"/>
              </a:rPr>
              <a:t>, es un </a:t>
            </a:r>
            <a:r>
              <a:rPr lang="es-ES" b="0" i="0" u="none" strike="noStrike">
                <a:solidFill>
                  <a:srgbClr val="0645AD"/>
                </a:solidFill>
                <a:effectLst/>
                <a:latin typeface="Arial" panose="020B0604020202020204" pitchFamily="34" charset="0"/>
                <a:hlinkClick r:id="rId3" tooltip="Registro electrónico"/>
              </a:rPr>
              <a:t>registro</a:t>
            </a:r>
            <a:r>
              <a:rPr lang="es-ES" b="0" i="0">
                <a:solidFill>
                  <a:srgbClr val="202122"/>
                </a:solidFill>
                <a:effectLst/>
                <a:latin typeface="Arial" panose="020B0604020202020204" pitchFamily="34" charset="0"/>
              </a:rPr>
              <a:t> específico de alta velocidad y poca capacidad integrado en el </a:t>
            </a:r>
            <a:r>
              <a:rPr lang="es-ES" b="0" i="0" u="none" strike="noStrike">
                <a:solidFill>
                  <a:srgbClr val="0645AD"/>
                </a:solidFill>
                <a:effectLst/>
                <a:latin typeface="Arial" panose="020B0604020202020204" pitchFamily="34" charset="0"/>
                <a:hlinkClick r:id="rId4" tooltip="Microprocesador"/>
              </a:rPr>
              <a:t>microprocesador</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En la figura se muestra un esquema simplificado de “1”</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La etapa 1 también se denomina</a:t>
            </a:r>
            <a:r>
              <a:rPr lang="es-AR" baseline="0" dirty="0"/>
              <a:t> </a:t>
            </a:r>
            <a:r>
              <a:rPr lang="es-AR" b="1" baseline="0" dirty="0"/>
              <a:t>fase de búsqueda</a:t>
            </a:r>
            <a:r>
              <a:rPr lang="es-AR" baseline="0" dirty="0"/>
              <a:t> o </a:t>
            </a:r>
            <a:r>
              <a:rPr lang="es-AR" b="1" baseline="0" dirty="0"/>
              <a:t>fase </a:t>
            </a:r>
            <a:r>
              <a:rPr lang="es-AR" b="1" i="1" baseline="0" dirty="0"/>
              <a:t>fetch</a:t>
            </a:r>
            <a:r>
              <a:rPr lang="es-AR" baseline="0" dirty="0"/>
              <a:t>, mientras que las otras tres se agrupan en la llamada </a:t>
            </a:r>
            <a:r>
              <a:rPr lang="es-AR" b="1" baseline="0" dirty="0"/>
              <a:t>fase de ejecución</a:t>
            </a:r>
            <a:r>
              <a:rPr lang="es-AR" baseline="0" dirty="0"/>
              <a:t> o </a:t>
            </a:r>
            <a:r>
              <a:rPr lang="es-AR" b="1" i="1" baseline="0" dirty="0"/>
              <a:t>execute</a:t>
            </a:r>
            <a:r>
              <a:rPr lang="es-AR" baseline="0" dirty="0"/>
              <a:t>. </a:t>
            </a:r>
          </a:p>
          <a:p>
            <a:pPr marL="0" indent="0">
              <a:buFont typeface="Arial" panose="020B0604020202020204" pitchFamily="34" charset="0"/>
              <a:buNone/>
            </a:pPr>
            <a:r>
              <a:rPr lang="es-AR" baseline="0" dirty="0"/>
              <a:t>Una vez que la computadora comienza a funcionar, su CPU se encontrará siempre en una de estas dos fases.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Ejemplo: Módulo de cálculo de un sumador binario.</a:t>
            </a:r>
          </a:p>
          <a:p>
            <a:r>
              <a:rPr lang="es-AR" dirty="0"/>
              <a:t>Su función es operar datos binarios para obtener en la salida el resultado de la suma. Los datos de entrada se</a:t>
            </a:r>
            <a:r>
              <a:rPr lang="es-AR" baseline="0" dirty="0"/>
              <a:t> almacenan en forma temporal en los registros A y B y, tras la orden de comando S, el resultado se obtiene sobre el registro C.</a:t>
            </a:r>
          </a:p>
          <a:p>
            <a:r>
              <a:rPr lang="es-AR" baseline="0" dirty="0"/>
              <a:t>La orden puede ser una señal “1” generada por otro módulo, cuya función es “dar órdenes” en el caso de que este sumador pertenezca a una computadora.</a:t>
            </a:r>
          </a:p>
          <a:p>
            <a:endParaRPr lang="es-AR" baseline="0" dirty="0"/>
          </a:p>
          <a:p>
            <a:r>
              <a:rPr lang="es-AR" baseline="0" dirty="0"/>
              <a:t>En la figura se muestra el diagrama de bloque de un dispositivo que suma los bits de los registros A y B</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La etapa 1 también se denomina</a:t>
            </a:r>
            <a:r>
              <a:rPr lang="es-AR" baseline="0" dirty="0"/>
              <a:t> </a:t>
            </a:r>
            <a:r>
              <a:rPr lang="es-AR" b="1" baseline="0" dirty="0"/>
              <a:t>fase de búsqueda</a:t>
            </a:r>
            <a:r>
              <a:rPr lang="es-AR" baseline="0" dirty="0"/>
              <a:t> o </a:t>
            </a:r>
            <a:r>
              <a:rPr lang="es-AR" b="1" baseline="0" dirty="0"/>
              <a:t>fase </a:t>
            </a:r>
            <a:r>
              <a:rPr lang="es-AR" b="1" i="1" baseline="0" dirty="0"/>
              <a:t>fetch</a:t>
            </a:r>
            <a:r>
              <a:rPr lang="es-AR" baseline="0" dirty="0"/>
              <a:t>, mientras que las otras tres se agrupan en la llamada </a:t>
            </a:r>
            <a:r>
              <a:rPr lang="es-AR" b="1" baseline="0" dirty="0"/>
              <a:t>fase de ejecución</a:t>
            </a:r>
            <a:r>
              <a:rPr lang="es-AR" baseline="0" dirty="0"/>
              <a:t> o </a:t>
            </a:r>
            <a:r>
              <a:rPr lang="es-AR" b="1" i="1" baseline="0" dirty="0"/>
              <a:t>execute</a:t>
            </a:r>
            <a:r>
              <a:rPr lang="es-AR" baseline="0" dirty="0"/>
              <a:t>. </a:t>
            </a:r>
          </a:p>
          <a:p>
            <a:pPr marL="0" indent="0">
              <a:buFont typeface="Arial" panose="020B0604020202020204" pitchFamily="34" charset="0"/>
              <a:buNone/>
            </a:pPr>
            <a:r>
              <a:rPr lang="es-AR" baseline="0" dirty="0"/>
              <a:t>Una vez que la computadora comienza a funcionar, su CPU se </a:t>
            </a:r>
            <a:r>
              <a:rPr lang="es-AR" baseline="0"/>
              <a:t>encontrará siempre en una de estas dos fases.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En la figura se muestra un registro IP</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En la figura</a:t>
            </a:r>
            <a:r>
              <a:rPr lang="es-AR" baseline="0" dirty="0"/>
              <a:t> se muestra el código de instrucción</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F es un </a:t>
            </a:r>
            <a:r>
              <a:rPr lang="es-AR" i="1" dirty="0"/>
              <a:t>flag</a:t>
            </a:r>
            <a:r>
              <a:rPr lang="es-AR" dirty="0"/>
              <a:t> cuyo valor realimenta como información de entrada al control, de modo de inhibir la búsqueda de una instrucción nueva a partir del evento 5 de la fase </a:t>
            </a:r>
            <a:r>
              <a:rPr lang="es-AR" i="1" dirty="0"/>
              <a:t>fetch</a:t>
            </a:r>
            <a:r>
              <a:rPr lang="es-AR" dirty="0"/>
              <a:t> y, de esta manera, delimitar esta fase con la de ejecución.</a:t>
            </a:r>
          </a:p>
          <a:p>
            <a:pPr marL="0" indent="0">
              <a:buFont typeface="Arial" panose="020B0604020202020204" pitchFamily="34" charset="0"/>
              <a:buNone/>
            </a:pPr>
            <a:endParaRPr lang="es-AR" dirty="0"/>
          </a:p>
          <a:p>
            <a:pPr marL="0" indent="0">
              <a:buFont typeface="Arial" panose="020B0604020202020204" pitchFamily="34" charset="0"/>
              <a:buNone/>
            </a:pPr>
            <a:r>
              <a:rPr lang="es-AR" dirty="0"/>
              <a:t>Secuencia de eventos:</a:t>
            </a:r>
          </a:p>
          <a:p>
            <a:pPr marL="228600" indent="-228600">
              <a:buFont typeface="+mj-lt"/>
              <a:buAutoNum type="arabicPeriod"/>
            </a:pPr>
            <a:r>
              <a:rPr lang="es-AR" dirty="0"/>
              <a:t>La</a:t>
            </a:r>
            <a:r>
              <a:rPr lang="es-AR" baseline="0" dirty="0"/>
              <a:t> primera es una transferencia del contenido del puntero IP al MAR para seleccionar la palabra que se ha de leer.</a:t>
            </a:r>
          </a:p>
          <a:p>
            <a:pPr marL="228600" indent="-228600">
              <a:buFont typeface="+mj-lt"/>
              <a:buAutoNum type="arabicPeriod"/>
            </a:pPr>
            <a:r>
              <a:rPr lang="es-AR" baseline="0" dirty="0"/>
              <a:t>La segunda es una orden de lectura a la memoria para hacerla efectiva.</a:t>
            </a:r>
          </a:p>
          <a:p>
            <a:pPr marL="228600" indent="-228600">
              <a:buFont typeface="+mj-lt"/>
              <a:buAutoNum type="arabicPeriod"/>
            </a:pPr>
            <a:r>
              <a:rPr lang="es-AR" baseline="0" dirty="0"/>
              <a:t>La tercera es una transferencia de la instrucción a la IR.</a:t>
            </a:r>
          </a:p>
          <a:p>
            <a:pPr marL="228600" indent="-228600">
              <a:buFont typeface="+mj-lt"/>
              <a:buAutoNum type="arabicPeriod"/>
            </a:pPr>
            <a:r>
              <a:rPr lang="es-AR" baseline="0" dirty="0"/>
              <a:t>La cuarta corresponde a la actualización del IP para que señale la próxima instrucción para ejecutar.</a:t>
            </a:r>
          </a:p>
          <a:p>
            <a:pPr marL="228600" indent="-228600">
              <a:buFont typeface="+mj-lt"/>
              <a:buAutoNum type="arabicPeriod"/>
            </a:pPr>
            <a:r>
              <a:rPr lang="es-AR" baseline="0" dirty="0"/>
              <a:t>La quinta corresponde a la actualización da fase F para entrar en fase </a:t>
            </a:r>
            <a:r>
              <a:rPr lang="es-AR" i="1" baseline="0" dirty="0"/>
              <a:t>execute</a:t>
            </a:r>
            <a:r>
              <a:rPr lang="es-AR" baseline="0" dirty="0"/>
              <a:t>. </a:t>
            </a:r>
          </a:p>
          <a:p>
            <a:pPr marL="228600" indent="-228600">
              <a:buFont typeface="+mj-lt"/>
              <a:buAutoNum type="arabicPeriod"/>
            </a:pPr>
            <a:endParaRPr lang="es-AR" baseline="0" dirty="0"/>
          </a:p>
          <a:p>
            <a:pPr marL="0" indent="0">
              <a:buFont typeface="+mj-lt"/>
              <a:buNone/>
            </a:pPr>
            <a:r>
              <a:rPr lang="es-AR" u="sng" baseline="0" dirty="0"/>
              <a:t>Cabe destacar que la cuarta micro-operación puede producirse al mismo tiempo con la segunda o la tercera, porque no afecta los mismos registros; no así con la primera, porque se corre el riesgo de incrementar el IP antes de acceder a memoria</a:t>
            </a:r>
            <a:r>
              <a:rPr lang="es-AR" u="none" baseline="0" dirty="0"/>
              <a:t>.</a:t>
            </a:r>
          </a:p>
          <a:p>
            <a:pPr marL="0" indent="0">
              <a:buFont typeface="+mj-lt"/>
              <a:buNone/>
            </a:pPr>
            <a:endParaRPr lang="es-AR" u="sng" baseline="0" dirty="0"/>
          </a:p>
          <a:p>
            <a:pPr marL="0" indent="0">
              <a:buFont typeface="+mj-lt"/>
              <a:buNone/>
            </a:pPr>
            <a:r>
              <a:rPr lang="es-AR" u="none" dirty="0"/>
              <a:t>Para este ejemplo</a:t>
            </a:r>
            <a:r>
              <a:rPr lang="es-AR" u="none" baseline="0" dirty="0"/>
              <a:t> se debe asumir que el tiempo de respuesta de memoria es igual a cuatro pulsos de reloj. </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En la figura se ilustra la fase </a:t>
            </a:r>
            <a:r>
              <a:rPr lang="es-AR" i="1" dirty="0"/>
              <a:t>fetch</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Cada código de instrucción tiene asignada</a:t>
            </a:r>
            <a:r>
              <a:rPr lang="es-AR" u="none" baseline="0" dirty="0"/>
              <a:t> una secuencia de micro-operaciones definida en el control.</a:t>
            </a:r>
          </a:p>
          <a:p>
            <a:pPr marL="0" indent="0">
              <a:buFont typeface="Arial" panose="020B0604020202020204" pitchFamily="34" charset="0"/>
              <a:buNone/>
            </a:pPr>
            <a:endParaRPr lang="es-AR" u="none" baseline="0" dirty="0"/>
          </a:p>
          <a:p>
            <a:pPr marL="0" indent="0">
              <a:buFont typeface="Arial" panose="020B0604020202020204" pitchFamily="34" charset="0"/>
              <a:buNone/>
            </a:pPr>
            <a:r>
              <a:rPr lang="es-AR" u="none" baseline="0" dirty="0"/>
              <a:t>Cada etapa de ejecución es precedida por la correspondiente etapa de búsqueda de la instrucción.</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b="0" i="0" dirty="0">
                <a:solidFill>
                  <a:srgbClr val="666666"/>
                </a:solidFill>
                <a:effectLst/>
                <a:latin typeface="Verdana" panose="020B0604030504040204" pitchFamily="34" charset="0"/>
              </a:rPr>
              <a:t>La diferencia principal entre las dos arquitecturas se encuentra en el mapa de memoria: mientras que en la arquitectura </a:t>
            </a:r>
            <a:r>
              <a:rPr lang="es-ES" b="0" i="0" dirty="0" err="1">
                <a:solidFill>
                  <a:srgbClr val="666666"/>
                </a:solidFill>
                <a:effectLst/>
                <a:latin typeface="Verdana" panose="020B0604030504040204" pitchFamily="34" charset="0"/>
              </a:rPr>
              <a:t>Von</a:t>
            </a:r>
            <a:r>
              <a:rPr lang="es-ES" b="0" i="0" dirty="0">
                <a:solidFill>
                  <a:srgbClr val="666666"/>
                </a:solidFill>
                <a:effectLst/>
                <a:latin typeface="Verdana" panose="020B0604030504040204" pitchFamily="34" charset="0"/>
              </a:rPr>
              <a:t> Neumann hay un único espacio de memoria para datos y para instrucciones, en la arquitectura Harvard hay dos espacios de memoria separados: un espacio de memoria para los datos y un espacio de memoria para las instrucciones.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En la figura se muestra la fase</a:t>
            </a:r>
            <a:r>
              <a:rPr lang="es-AR" u="none" baseline="0" dirty="0"/>
              <a:t> </a:t>
            </a:r>
            <a:r>
              <a:rPr lang="es-AR" i="1" u="none" baseline="0" dirty="0"/>
              <a:t>execute</a:t>
            </a:r>
            <a:r>
              <a:rPr lang="es-AR" u="none" baseline="0" dirty="0"/>
              <a:t> LDA</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Aquí se muestra la fase </a:t>
            </a:r>
            <a:r>
              <a:rPr lang="es-AR" i="1" u="none" dirty="0"/>
              <a:t>execute</a:t>
            </a:r>
            <a:r>
              <a:rPr lang="es-AR" u="none" dirty="0"/>
              <a:t> ADA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Se </a:t>
            </a:r>
            <a:r>
              <a:rPr lang="es-AR" u="none" baseline="0" dirty="0"/>
              <a:t>ilustra la fase </a:t>
            </a:r>
            <a:r>
              <a:rPr lang="es-AR" i="1" u="none" baseline="0" dirty="0"/>
              <a:t>execute</a:t>
            </a:r>
            <a:r>
              <a:rPr lang="es-AR" u="none" baseline="0" dirty="0"/>
              <a:t> SHR</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La</a:t>
            </a:r>
            <a:r>
              <a:rPr lang="es-AR" u="none" baseline="0" dirty="0"/>
              <a:t> figura muestra el generador de unidades de tiempo t</a:t>
            </a:r>
            <a:r>
              <a:rPr lang="es-AR" u="none" baseline="-25000" dirty="0"/>
              <a:t>i</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ES" b="1" i="0" dirty="0" err="1">
                <a:effectLst/>
                <a:latin typeface="-apple-system"/>
              </a:rPr>
              <a:t>Von</a:t>
            </a:r>
            <a:r>
              <a:rPr lang="es-ES" b="1" i="0" dirty="0">
                <a:effectLst/>
                <a:latin typeface="-apple-system"/>
              </a:rPr>
              <a:t> Neumann</a:t>
            </a:r>
            <a:endParaRPr lang="es-ES" b="0" i="0" dirty="0">
              <a:solidFill>
                <a:srgbClr val="2D3748"/>
              </a:solidFill>
              <a:effectLst/>
              <a:latin typeface="-apple-system"/>
            </a:endParaRPr>
          </a:p>
          <a:p>
            <a:pPr algn="l"/>
            <a:r>
              <a:rPr lang="es-ES" b="1" i="0" dirty="0">
                <a:solidFill>
                  <a:srgbClr val="2D3748"/>
                </a:solidFill>
                <a:effectLst/>
                <a:latin typeface="-apple-system"/>
              </a:rPr>
              <a:t>memoria:</a:t>
            </a:r>
            <a:r>
              <a:rPr lang="es-ES" b="0" i="0" dirty="0">
                <a:solidFill>
                  <a:srgbClr val="2D3748"/>
                </a:solidFill>
                <a:effectLst/>
                <a:latin typeface="-apple-system"/>
              </a:rPr>
              <a:t> Todos sabemos que el </a:t>
            </a:r>
            <a:r>
              <a:rPr lang="es-ES" b="0" i="0" dirty="0" err="1">
                <a:solidFill>
                  <a:srgbClr val="2D3748"/>
                </a:solidFill>
                <a:effectLst/>
                <a:latin typeface="-apple-system"/>
              </a:rPr>
              <a:t>Von</a:t>
            </a:r>
            <a:r>
              <a:rPr lang="es-ES" b="0" i="0" dirty="0">
                <a:solidFill>
                  <a:srgbClr val="2D3748"/>
                </a:solidFill>
                <a:effectLst/>
                <a:latin typeface="-apple-system"/>
              </a:rPr>
              <a:t> Neuman no es más que una computadora que tiene la función de almacenamiento de datos. En la arquitectura de </a:t>
            </a:r>
            <a:r>
              <a:rPr lang="es-ES" b="0" i="0" dirty="0" err="1">
                <a:solidFill>
                  <a:srgbClr val="2D3748"/>
                </a:solidFill>
                <a:effectLst/>
                <a:latin typeface="-apple-system"/>
              </a:rPr>
              <a:t>Von</a:t>
            </a:r>
            <a:r>
              <a:rPr lang="es-ES" b="0" i="0" dirty="0">
                <a:solidFill>
                  <a:srgbClr val="2D3748"/>
                </a:solidFill>
                <a:effectLst/>
                <a:latin typeface="-apple-system"/>
              </a:rPr>
              <a:t> Neuman, la memoria juega un papel vital y se considera como una de las características importantes. Principalmente, es responsable tanto de la retención como del inicio de los datos y los datos de programación. En la actualidad, esto ha sido reemplazado por la RAM y ahora estamos usando RAM para este propósito.</a:t>
            </a:r>
          </a:p>
          <a:p>
            <a:pPr algn="l"/>
            <a:r>
              <a:rPr lang="es-ES" b="1" i="0" dirty="0">
                <a:solidFill>
                  <a:srgbClr val="2D3748"/>
                </a:solidFill>
                <a:effectLst/>
                <a:latin typeface="-apple-system"/>
              </a:rPr>
              <a:t>Unidad de control:</a:t>
            </a:r>
            <a:r>
              <a:rPr lang="es-ES" b="0" i="0" dirty="0">
                <a:solidFill>
                  <a:srgbClr val="2D3748"/>
                </a:solidFill>
                <a:effectLst/>
                <a:latin typeface="-apple-system"/>
              </a:rPr>
              <a:t> Esta unidad es principalmente responsable del aspecto de control. Todos los datos almacenados en la memoria y durante el procesamiento de datos, la unidad de control desempeña el papel y gestiona el flujo de datos. De hecho, para ser más típico es "Uno a la vez". La unidad de control sigue el principio del </a:t>
            </a:r>
            <a:r>
              <a:rPr lang="es-ES" b="0" i="0" dirty="0" err="1">
                <a:solidFill>
                  <a:srgbClr val="2D3748"/>
                </a:solidFill>
                <a:effectLst/>
                <a:latin typeface="-apple-system"/>
              </a:rPr>
              <a:t>One</a:t>
            </a:r>
            <a:r>
              <a:rPr lang="es-ES" b="0" i="0" dirty="0">
                <a:solidFill>
                  <a:srgbClr val="2D3748"/>
                </a:solidFill>
                <a:effectLst/>
                <a:latin typeface="-apple-system"/>
              </a:rPr>
              <a:t> At A Time y, en consecuencia, procesa todos los datos.</a:t>
            </a:r>
          </a:p>
          <a:p>
            <a:pPr algn="l"/>
            <a:r>
              <a:rPr lang="es-ES" b="1" i="0" dirty="0">
                <a:solidFill>
                  <a:srgbClr val="2D3748"/>
                </a:solidFill>
                <a:effectLst/>
                <a:latin typeface="-apple-system"/>
              </a:rPr>
              <a:t>De entrada y salida:</a:t>
            </a:r>
            <a:r>
              <a:rPr lang="es-ES" b="0" i="0" dirty="0">
                <a:solidFill>
                  <a:srgbClr val="2D3748"/>
                </a:solidFill>
                <a:effectLst/>
                <a:latin typeface="-apple-system"/>
              </a:rPr>
              <a:t> Como todos los dispositivos electrónicos, la arquitectura de </a:t>
            </a:r>
            <a:r>
              <a:rPr lang="es-ES" b="0" i="0" dirty="0" err="1">
                <a:solidFill>
                  <a:srgbClr val="2D3748"/>
                </a:solidFill>
                <a:effectLst/>
                <a:latin typeface="-apple-system"/>
              </a:rPr>
              <a:t>Von</a:t>
            </a:r>
            <a:r>
              <a:rPr lang="es-ES" b="0" i="0" dirty="0">
                <a:solidFill>
                  <a:srgbClr val="2D3748"/>
                </a:solidFill>
                <a:effectLst/>
                <a:latin typeface="-apple-system"/>
              </a:rPr>
              <a:t> Neuman también tiene una arquitectura de entrada / salida. Es la función básica es la misma y nada especialmente ha sido diseñado para la arquitectura de entrada y salida. Con el dispositivo de entrada y salida en una persona puede comunicarse con el dispositivo.</a:t>
            </a:r>
          </a:p>
          <a:p>
            <a:pPr algn="l"/>
            <a:r>
              <a:rPr lang="es-ES" b="1" i="0" dirty="0">
                <a:solidFill>
                  <a:srgbClr val="2D3748"/>
                </a:solidFill>
                <a:effectLst/>
                <a:latin typeface="-apple-system"/>
              </a:rPr>
              <a:t>ALU:</a:t>
            </a:r>
            <a:r>
              <a:rPr lang="es-ES" b="0" i="0" dirty="0">
                <a:solidFill>
                  <a:srgbClr val="2D3748"/>
                </a:solidFill>
                <a:effectLst/>
                <a:latin typeface="-apple-system"/>
              </a:rPr>
              <a:t> ALU o la Unidad Aritmética Lógica tiene gran importancia en la arquitectura de </a:t>
            </a:r>
            <a:r>
              <a:rPr lang="es-ES" b="0" i="0" dirty="0" err="1">
                <a:solidFill>
                  <a:srgbClr val="2D3748"/>
                </a:solidFill>
                <a:effectLst/>
                <a:latin typeface="-apple-system"/>
              </a:rPr>
              <a:t>Von</a:t>
            </a:r>
            <a:r>
              <a:rPr lang="es-ES" b="0" i="0" dirty="0">
                <a:solidFill>
                  <a:srgbClr val="2D3748"/>
                </a:solidFill>
                <a:effectLst/>
                <a:latin typeface="-apple-system"/>
              </a:rPr>
              <a:t> Neuman. Esta ALU realizará cualquier tipo de suma, resta, multiplicación y división de los datos. Además de eso, cualquier otro tipo de función y actividades algorítmicas serán realizadas por la ALU. Estos son el aspecto básico de la arquitectura de </a:t>
            </a:r>
            <a:r>
              <a:rPr lang="es-ES" b="0" i="0" dirty="0" err="1">
                <a:solidFill>
                  <a:srgbClr val="2D3748"/>
                </a:solidFill>
                <a:effectLst/>
                <a:latin typeface="-apple-system"/>
              </a:rPr>
              <a:t>Von</a:t>
            </a:r>
            <a:r>
              <a:rPr lang="es-ES" b="0" i="0" dirty="0">
                <a:solidFill>
                  <a:srgbClr val="2D3748"/>
                </a:solidFill>
                <a:effectLst/>
                <a:latin typeface="-apple-system"/>
              </a:rPr>
              <a:t> Neuman que debe conocer.</a:t>
            </a:r>
          </a:p>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sym typeface="Wingdings" panose="05000000000000000000" pitchFamily="2" charset="2"/>
              </a:rPr>
              <a:t>Se ha considerado apropiado asignarle a Halt el valor 0, de modo que si por error se ejecuta una instrucción almacenada en una palabra de memoria puesta a 0, el control genera la misma micro-operación que para ejecutar HALT</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Para SNA, si S=1,</a:t>
            </a:r>
            <a:r>
              <a:rPr lang="es-AR" u="none" baseline="0" dirty="0"/>
              <a:t> entonces, modifica el contenido actual del PC con la dirección de salto especificada en el campo DATA, lo que provoca que la próxima fase </a:t>
            </a:r>
            <a:r>
              <a:rPr lang="es-AR" i="1" u="none" baseline="0" dirty="0"/>
              <a:t>fetch</a:t>
            </a:r>
            <a:r>
              <a:rPr lang="es-AR" u="none" baseline="0" dirty="0"/>
              <a:t> no busque la instrucción siguiente al SNA, sino la indicada en esta instrucción. Si S=0, significa que el dato almacenado en el acumulador no es negativo, por lo tanto, no se satisface la condición y no se produce ninguna micro-operación de ejecución, continuando la secuencia normal del programa.</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La siguiente instrucción al </a:t>
            </a:r>
            <a:r>
              <a:rPr lang="es-AR" i="1" u="none" dirty="0"/>
              <a:t>input</a:t>
            </a:r>
            <a:r>
              <a:rPr lang="es-AR" u="none" baseline="0" dirty="0"/>
              <a:t> no se ejecutará hasta tanto no se haya hecho efectiva la entrada del dato. El control “consulta” la bandera de estado FEN, donde si FEN=0 no habilita la transferencia, porque significa que el periférico no envió información al registro ENT. Cuando FEN=1, recién habilita la transferencia y vuelve la bandera FEN a 0. O sea que FEN se pone en 1 cuando hay información para transferir; en este caso, el que pone FEN en 1 es el periférico. </a:t>
            </a:r>
          </a:p>
          <a:p>
            <a:pPr marL="0" indent="0" algn="just">
              <a:buFont typeface="Arial" panose="020B0604020202020204" pitchFamily="34" charset="0"/>
              <a:buNone/>
            </a:pPr>
            <a:endParaRPr lang="es-AR" u="none" baseline="0" dirty="0"/>
          </a:p>
          <a:p>
            <a:pPr marL="0" indent="0" algn="just">
              <a:buFont typeface="Arial" panose="020B0604020202020204" pitchFamily="34" charset="0"/>
              <a:buNone/>
            </a:pPr>
            <a:r>
              <a:rPr lang="es-AR" u="none" baseline="0" dirty="0"/>
              <a:t>La instrucción siguiente a OUT no se ejecutará hasta que no se haya hecho efectiva la salida. El control “consulta” la bandera FSA, donde si FSA=0 no habilita la transferencia, porque significa que el periférico aún no está listo. El periférico pone la bandera FSA en 1 cuando está listo para la recepción y la bandera vuelve a 0 cuando se carga la información en el registro SAL para impedir que se siga enviando información antes de que el periférico la muestre.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La figura muestra el ciclo de reloj</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Ej.:</a:t>
                </a:r>
              </a:p>
              <a:p>
                <a:pPr marL="0" indent="0">
                  <a:buFont typeface="Arial" panose="020B0604020202020204" pitchFamily="34" charset="0"/>
                  <a:buNone/>
                </a:pPr>
                <a:r>
                  <a:rPr lang="es-AR" u="none" dirty="0"/>
                  <a:t>25 MHz = </a:t>
                </a:r>
                <a14:m>
                  <m:oMath xmlns:m="http://schemas.openxmlformats.org/officeDocument/2006/math">
                    <m:f>
                      <m:fPr>
                        <m:ctrlPr>
                          <a:rPr lang="es-AR" i="1" u="none" smtClean="0">
                            <a:latin typeface="Cambria Math" panose="02040503050406030204" pitchFamily="18" charset="0"/>
                          </a:rPr>
                        </m:ctrlPr>
                      </m:fPr>
                      <m:num>
                        <m:r>
                          <a:rPr lang="es-AR" b="0" i="1" u="none" smtClean="0">
                            <a:latin typeface="Cambria Math"/>
                          </a:rPr>
                          <m:t>25.000.000</m:t>
                        </m:r>
                      </m:num>
                      <m:den>
                        <m:r>
                          <a:rPr lang="es-AR" b="0" i="1" u="none" smtClean="0">
                            <a:latin typeface="Cambria Math"/>
                          </a:rPr>
                          <m:t>𝑠𝑒𝑔</m:t>
                        </m:r>
                      </m:den>
                    </m:f>
                    <m:r>
                      <a:rPr lang="es-AR" b="0" i="1" u="none" smtClean="0">
                        <a:latin typeface="Cambria Math"/>
                      </a:rPr>
                      <m:t> </m:t>
                    </m:r>
                  </m:oMath>
                </a14:m>
                <a:endParaRPr lang="es-AR" b="0" u="none" dirty="0"/>
              </a:p>
              <a:p>
                <a:pPr marL="0" indent="0">
                  <a:buFont typeface="Arial" panose="020B0604020202020204" pitchFamily="34" charset="0"/>
                  <a:buNone/>
                </a:pPr>
                <a:r>
                  <a:rPr lang="es-AR" b="0" u="none" dirty="0"/>
                  <a:t>Luego </a:t>
                </a:r>
                <a14:m>
                  <m:oMath xmlns:m="http://schemas.openxmlformats.org/officeDocument/2006/math">
                    <m:r>
                      <a:rPr lang="es-AR" b="0" i="1" u="none" smtClean="0">
                        <a:latin typeface="Cambria Math"/>
                      </a:rPr>
                      <m:t>1 </m:t>
                    </m:r>
                    <m:r>
                      <a:rPr lang="es-AR" b="0" i="1" u="none" smtClean="0">
                        <a:latin typeface="Cambria Math"/>
                      </a:rPr>
                      <m:t>𝑐𝑖𝑐𝑙𝑜</m:t>
                    </m:r>
                    <m:r>
                      <a:rPr lang="es-AR" b="0" i="1" u="none" smtClean="0">
                        <a:latin typeface="Cambria Math"/>
                      </a:rPr>
                      <m:t>= </m:t>
                    </m:r>
                    <m:f>
                      <m:fPr>
                        <m:ctrlPr>
                          <a:rPr lang="es-AR" b="0" i="1" u="none" smtClean="0">
                            <a:latin typeface="Cambria Math" panose="02040503050406030204" pitchFamily="18" charset="0"/>
                          </a:rPr>
                        </m:ctrlPr>
                      </m:fPr>
                      <m:num>
                        <m:r>
                          <a:rPr lang="es-AR" b="0" i="1" u="none" smtClean="0">
                            <a:latin typeface="Cambria Math"/>
                          </a:rPr>
                          <m:t>1 </m:t>
                        </m:r>
                        <m:r>
                          <a:rPr lang="es-AR" b="0" i="1" u="none" smtClean="0">
                            <a:latin typeface="Cambria Math"/>
                          </a:rPr>
                          <m:t>𝑠𝑒𝑔</m:t>
                        </m:r>
                      </m:num>
                      <m:den>
                        <m:r>
                          <a:rPr lang="es-AR" b="0" i="1" u="none" smtClean="0">
                            <a:latin typeface="Cambria Math"/>
                          </a:rPr>
                          <m:t>25.000.000</m:t>
                        </m:r>
                      </m:den>
                    </m:f>
                    <m:r>
                      <a:rPr lang="es-AR" b="0" i="1" u="none" smtClean="0">
                        <a:latin typeface="Cambria Math"/>
                      </a:rPr>
                      <m:t>=</m:t>
                    </m:r>
                    <m:f>
                      <m:fPr>
                        <m:ctrlPr>
                          <a:rPr lang="es-AR" b="0" i="1" u="none" smtClean="0">
                            <a:latin typeface="Cambria Math" panose="02040503050406030204" pitchFamily="18" charset="0"/>
                          </a:rPr>
                        </m:ctrlPr>
                      </m:fPr>
                      <m:num>
                        <m:r>
                          <a:rPr lang="es-AR" b="0" i="1" u="none" smtClean="0">
                            <a:latin typeface="Cambria Math"/>
                          </a:rPr>
                          <m:t>1 </m:t>
                        </m:r>
                        <m:r>
                          <a:rPr lang="es-AR" b="0" i="1" u="none" smtClean="0">
                            <a:latin typeface="Cambria Math"/>
                          </a:rPr>
                          <m:t>𝑠𝑒𝑔</m:t>
                        </m:r>
                      </m:num>
                      <m:den>
                        <m:r>
                          <a:rPr lang="es-AR" b="0" i="1" u="none" smtClean="0">
                            <a:latin typeface="Cambria Math"/>
                          </a:rPr>
                          <m:t>25.</m:t>
                        </m:r>
                        <m:sSup>
                          <m:sSupPr>
                            <m:ctrlPr>
                              <a:rPr lang="es-AR" b="0" i="1" u="none" smtClean="0">
                                <a:latin typeface="Cambria Math" panose="02040503050406030204" pitchFamily="18" charset="0"/>
                              </a:rPr>
                            </m:ctrlPr>
                          </m:sSupPr>
                          <m:e>
                            <m:r>
                              <a:rPr lang="es-AR" b="0" i="1" u="none" smtClean="0">
                                <a:latin typeface="Cambria Math"/>
                              </a:rPr>
                              <m:t>10</m:t>
                            </m:r>
                          </m:e>
                          <m:sup>
                            <m:r>
                              <a:rPr lang="es-AR" b="0" i="1" u="none" smtClean="0">
                                <a:latin typeface="Cambria Math"/>
                              </a:rPr>
                              <m:t>6</m:t>
                            </m:r>
                          </m:sup>
                        </m:sSup>
                      </m:den>
                    </m:f>
                    <m:r>
                      <a:rPr lang="es-AR" b="0" i="1" u="none" smtClean="0">
                        <a:latin typeface="Cambria Math"/>
                      </a:rPr>
                      <m:t>=0,04</m:t>
                    </m:r>
                    <m:r>
                      <a:rPr lang="es-AR" b="0" i="1" u="none" smtClean="0">
                        <a:latin typeface="Cambria Math"/>
                      </a:rPr>
                      <m:t>𝑠𝑒𝑔</m:t>
                    </m:r>
                    <m:r>
                      <a:rPr lang="es-AR" b="0" i="1" u="none" smtClean="0">
                        <a:latin typeface="Cambria Math"/>
                      </a:rPr>
                      <m:t>.</m:t>
                    </m:r>
                    <m:sSup>
                      <m:sSupPr>
                        <m:ctrlPr>
                          <a:rPr lang="es-AR" b="0" i="1" u="none" smtClean="0">
                            <a:latin typeface="Cambria Math" panose="02040503050406030204" pitchFamily="18" charset="0"/>
                          </a:rPr>
                        </m:ctrlPr>
                      </m:sSupPr>
                      <m:e>
                        <m:r>
                          <a:rPr lang="es-AR" b="0" i="1" u="none" smtClean="0">
                            <a:latin typeface="Cambria Math"/>
                          </a:rPr>
                          <m:t>10</m:t>
                        </m:r>
                      </m:e>
                      <m:sup>
                        <m:r>
                          <a:rPr lang="es-AR" b="0" i="1" u="none" smtClean="0">
                            <a:latin typeface="Cambria Math"/>
                          </a:rPr>
                          <m:t>−6</m:t>
                        </m:r>
                      </m:sup>
                    </m:sSup>
                    <m:r>
                      <a:rPr lang="es-AR" b="0" i="1" u="none" smtClean="0">
                        <a:latin typeface="Cambria Math"/>
                      </a:rPr>
                      <m:t>=40.</m:t>
                    </m:r>
                    <m:sSup>
                      <m:sSupPr>
                        <m:ctrlPr>
                          <a:rPr lang="es-AR" b="0" i="1" u="none" smtClean="0">
                            <a:latin typeface="Cambria Math" panose="02040503050406030204" pitchFamily="18" charset="0"/>
                          </a:rPr>
                        </m:ctrlPr>
                      </m:sSupPr>
                      <m:e>
                        <m:r>
                          <a:rPr lang="es-AR" b="0" i="1" u="none" smtClean="0">
                            <a:latin typeface="Cambria Math"/>
                          </a:rPr>
                          <m:t>10</m:t>
                        </m:r>
                      </m:e>
                      <m:sup>
                        <m:r>
                          <a:rPr lang="es-AR" b="0" i="1" u="none" smtClean="0">
                            <a:latin typeface="Cambria Math"/>
                          </a:rPr>
                          <m:t>−6</m:t>
                        </m:r>
                      </m:sup>
                    </m:sSup>
                    <m:r>
                      <a:rPr lang="es-AR" b="0" i="1" u="none" smtClean="0">
                        <a:latin typeface="Cambria Math"/>
                      </a:rPr>
                      <m:t>.</m:t>
                    </m:r>
                    <m:sSup>
                      <m:sSupPr>
                        <m:ctrlPr>
                          <a:rPr lang="es-AR" b="0" i="1" u="none" smtClean="0">
                            <a:latin typeface="Cambria Math" panose="02040503050406030204" pitchFamily="18" charset="0"/>
                          </a:rPr>
                        </m:ctrlPr>
                      </m:sSupPr>
                      <m:e>
                        <m:r>
                          <a:rPr lang="es-AR" b="0" i="1" u="none" smtClean="0">
                            <a:latin typeface="Cambria Math"/>
                          </a:rPr>
                          <m:t>10</m:t>
                        </m:r>
                      </m:e>
                      <m:sup>
                        <m:r>
                          <a:rPr lang="es-AR" b="0" i="1" u="none" smtClean="0">
                            <a:latin typeface="Cambria Math"/>
                          </a:rPr>
                          <m:t>−3</m:t>
                        </m:r>
                      </m:sup>
                    </m:sSup>
                    <m:r>
                      <a:rPr lang="es-AR" b="0" i="1" u="none" smtClean="0">
                        <a:latin typeface="Cambria Math"/>
                      </a:rPr>
                      <m:t>𝑠𝑒𝑔</m:t>
                    </m:r>
                    <m:r>
                      <a:rPr lang="es-AR" b="0" i="1" u="none" smtClean="0">
                        <a:latin typeface="Cambria Math"/>
                      </a:rPr>
                      <m:t>=40.</m:t>
                    </m:r>
                    <m:sSup>
                      <m:sSupPr>
                        <m:ctrlPr>
                          <a:rPr lang="es-AR" b="0" i="1" u="none" smtClean="0">
                            <a:latin typeface="Cambria Math" panose="02040503050406030204" pitchFamily="18" charset="0"/>
                          </a:rPr>
                        </m:ctrlPr>
                      </m:sSupPr>
                      <m:e>
                        <m:r>
                          <a:rPr lang="es-AR" b="0" i="1" u="none" smtClean="0">
                            <a:latin typeface="Cambria Math"/>
                          </a:rPr>
                          <m:t>10</m:t>
                        </m:r>
                      </m:e>
                      <m:sup>
                        <m:r>
                          <a:rPr lang="es-AR" b="0" i="1" u="none" smtClean="0">
                            <a:latin typeface="Cambria Math"/>
                          </a:rPr>
                          <m:t>−9</m:t>
                        </m:r>
                      </m:sup>
                    </m:sSup>
                    <m:r>
                      <a:rPr lang="es-AR" b="0" i="1" u="none" smtClean="0">
                        <a:latin typeface="Cambria Math"/>
                      </a:rPr>
                      <m:t>𝑠𝑒𝑔</m:t>
                    </m:r>
                    <m:r>
                      <a:rPr lang="es-AR" b="0" i="1" u="none" smtClean="0">
                        <a:latin typeface="Cambria Math"/>
                      </a:rPr>
                      <m:t>=40 </m:t>
                    </m:r>
                    <m:r>
                      <a:rPr lang="es-AR" b="0" i="1" u="none" smtClean="0">
                        <a:latin typeface="Cambria Math"/>
                      </a:rPr>
                      <m:t>𝑛𝑎𝑛𝑜𝑠𝑒𝑔</m:t>
                    </m:r>
                  </m:oMath>
                </a14:m>
                <a:endParaRPr lang="es-AR" b="0" u="none" dirty="0"/>
              </a:p>
              <a:p>
                <a:pPr marL="0" indent="0">
                  <a:buFont typeface="Arial" panose="020B0604020202020204" pitchFamily="34" charset="0"/>
                  <a:buNone/>
                </a:pPr>
                <a:endParaRPr lang="es-AR" i="1" u="none" dirty="0">
                  <a:latin typeface="Cambria Math"/>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AR" b="0" i="1" u="none" smtClean="0">
                          <a:latin typeface="Cambria Math"/>
                        </a:rPr>
                        <m:t>  </m:t>
                      </m:r>
                    </m:oMath>
                  </m:oMathPara>
                </a14:m>
                <a:endParaRPr lang="es-AR" u="none" dirty="0"/>
              </a:p>
            </p:txBody>
          </p:sp>
        </mc:Choice>
        <mc:Fallback xmlns="">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smtClean="0"/>
                  <a:t>Ej.:</a:t>
                </a:r>
              </a:p>
              <a:p>
                <a:pPr marL="0" indent="0">
                  <a:buFont typeface="Arial" panose="020B0604020202020204" pitchFamily="34" charset="0"/>
                  <a:buNone/>
                </a:pPr>
                <a:r>
                  <a:rPr lang="es-AR" u="none" dirty="0" smtClean="0"/>
                  <a:t>25 MHz = </a:t>
                </a:r>
                <a:r>
                  <a:rPr lang="es-AR" b="0" i="0" u="none" smtClean="0">
                    <a:latin typeface="Cambria Math"/>
                  </a:rPr>
                  <a:t>25.000.000/𝑠𝑒𝑔  </a:t>
                </a:r>
                <a:endParaRPr lang="es-AR" b="0" u="none" dirty="0" smtClean="0"/>
              </a:p>
              <a:p>
                <a:pPr marL="0" indent="0">
                  <a:buFont typeface="Arial" panose="020B0604020202020204" pitchFamily="34" charset="0"/>
                  <a:buNone/>
                </a:pPr>
                <a:r>
                  <a:rPr lang="es-AR" b="0" u="none" dirty="0" smtClean="0"/>
                  <a:t>Luego </a:t>
                </a:r>
                <a:r>
                  <a:rPr lang="es-AR" b="0" i="0" u="none" smtClean="0">
                    <a:latin typeface="Cambria Math"/>
                  </a:rPr>
                  <a:t>1 𝑐𝑖𝑐𝑙𝑜=  (1 𝑠𝑒𝑔)/25.000.000=(1 𝑠𝑒𝑔)/(25.〖10〗^6 )=0,04𝑠𝑒𝑔.〖10〗^(−6)=40.〖10〗^(−6).〖10〗^(−3) 𝑠𝑒𝑔=40.〖10〗^(−9) 𝑠𝑒𝑔=40 𝑛𝑎𝑛𝑜𝑠𝑒𝑔</a:t>
                </a:r>
                <a:endParaRPr lang="es-AR" b="0" u="none" dirty="0" smtClean="0"/>
              </a:p>
              <a:p>
                <a:pPr marL="0" indent="0">
                  <a:buFont typeface="Arial" panose="020B0604020202020204" pitchFamily="34" charset="0"/>
                  <a:buNone/>
                </a:pPr>
                <a:endParaRPr lang="es-AR" i="1" u="none" dirty="0" smtClean="0">
                  <a:latin typeface="Cambria Math"/>
                </a:endParaRPr>
              </a:p>
              <a:p>
                <a:pPr marL="0" indent="0">
                  <a:buFont typeface="Arial" panose="020B0604020202020204" pitchFamily="34" charset="0"/>
                  <a:buNone/>
                </a:pPr>
                <a:r>
                  <a:rPr lang="es-AR" b="0" i="0" u="none" smtClean="0">
                    <a:latin typeface="Cambria Math"/>
                  </a:rPr>
                  <a:t>  </a:t>
                </a:r>
                <a:endParaRPr lang="es-AR" u="none" dirty="0" smtClean="0"/>
              </a:p>
            </p:txBody>
          </p:sp>
        </mc:Fallback>
      </mc:AlternateContent>
      <p:sp>
        <p:nvSpPr>
          <p:cNvPr id="4" name="3 Marcador de número de diapositiva"/>
          <p:cNvSpPr>
            <a:spLocks noGrp="1"/>
          </p:cNvSpPr>
          <p:nvPr>
            <p:ph type="sldNum" sz="quarter" idx="10"/>
          </p:nvPr>
        </p:nvSpPr>
        <p:spPr/>
        <p:txBody>
          <a:bodyPr/>
          <a:lstStyle/>
          <a:p>
            <a:fld id="{BB290C42-5423-4105-9918-BA0E3678071E}" type="slidenum">
              <a:rPr lang="es-AR" smtClean="0"/>
              <a:t>46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La</a:t>
            </a:r>
            <a:r>
              <a:rPr lang="es-AR" u="none" baseline="0" dirty="0"/>
              <a:t> figura ilustra el esquema interno de CU</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ADA (suma +), INC (incremento +1), CMA (complemento), SHR(división por la base binaria) y SHL (multiplicación por la base binaria)</a:t>
            </a:r>
          </a:p>
          <a:p>
            <a:pPr marL="0" indent="0">
              <a:buFont typeface="Arial" panose="020B0604020202020204" pitchFamily="34" charset="0"/>
              <a:buNone/>
            </a:pPr>
            <a:r>
              <a:rPr lang="es-AR" u="none" dirty="0"/>
              <a:t>ANA (AND) y XOA (OR</a:t>
            </a:r>
            <a:r>
              <a:rPr lang="es-AR" u="none" baseline="0" dirty="0"/>
              <a:t> Exclusive)</a:t>
            </a:r>
          </a:p>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ADA (suma +), INC (incremento +1), CMA (complemento), SHR(división por la base binaria) y SHL (multiplicación por la base binaria)</a:t>
            </a:r>
          </a:p>
          <a:p>
            <a:pPr marL="0" indent="0">
              <a:buFont typeface="Arial" panose="020B0604020202020204" pitchFamily="34" charset="0"/>
              <a:buNone/>
            </a:pPr>
            <a:r>
              <a:rPr lang="es-AR" u="none" dirty="0"/>
              <a:t>ANA (AND) y XOA (OR</a:t>
            </a:r>
            <a:r>
              <a:rPr lang="es-AR" u="none" baseline="0" dirty="0"/>
              <a:t> Exclusive)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baseline="0" dirty="0"/>
              <a:t>La figura muestra el diagrama de relaciones de los operandos y las operaciones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Status Register</a:t>
                </a:r>
              </a:p>
              <a:p>
                <a:pPr marL="171450" indent="-171450">
                  <a:buFont typeface="Arial" panose="020B0604020202020204" pitchFamily="34" charset="0"/>
                  <a:buChar char="•"/>
                </a:pPr>
                <a:r>
                  <a:rPr lang="es-AR" u="none" baseline="0" dirty="0"/>
                  <a:t>S o signo (a veces denominado N): resultado del acumulador negativo. Vale 1 cuando S(AC</a:t>
                </a:r>
                <a:r>
                  <a:rPr lang="es-AR" u="none" baseline="-25000" dirty="0"/>
                  <a:t>15</a:t>
                </a:r>
                <a:r>
                  <a:rPr lang="es-AR" u="none" baseline="0" dirty="0"/>
                  <a:t>)=1</a:t>
                </a:r>
              </a:p>
              <a:p>
                <a:pPr marL="171450" indent="-171450">
                  <a:buFont typeface="Arial" panose="020B0604020202020204" pitchFamily="34" charset="0"/>
                  <a:buChar char="•"/>
                </a:pPr>
                <a:r>
                  <a:rPr lang="es-AR" u="none" baseline="0" dirty="0"/>
                  <a:t>Z o cero: que vale 1 cuando </a:t>
                </a:r>
                <a:r>
                  <a:rPr lang="es-AR" u="sng" baseline="0" dirty="0"/>
                  <a:t>todos</a:t>
                </a:r>
                <a:r>
                  <a:rPr lang="es-AR" u="none" baseline="0" dirty="0"/>
                  <a:t> los </a:t>
                </a:r>
                <a:r>
                  <a:rPr lang="es-AR" u="none" baseline="0" dirty="0" err="1"/>
                  <a:t>AC</a:t>
                </a:r>
                <a:r>
                  <a:rPr lang="es-AR" u="none" baseline="-25000" dirty="0" err="1"/>
                  <a:t>i</a:t>
                </a:r>
                <a:r>
                  <a:rPr lang="es-AR" u="none" baseline="0" dirty="0"/>
                  <a:t> son iguales a 0.</a:t>
                </a:r>
              </a:p>
              <a:p>
                <a:pPr marL="171450" indent="-171450">
                  <a:buFont typeface="Arial" panose="020B0604020202020204" pitchFamily="34" charset="0"/>
                  <a:buChar char="•"/>
                </a:pPr>
                <a:r>
                  <a:rPr lang="es-AR" u="none" baseline="0" dirty="0"/>
                  <a:t>C o carry o acarreo: que se produce al sumar el último par de bits del acumulador. Asume el valor de AC</a:t>
                </a:r>
                <a:r>
                  <a:rPr lang="es-AR" u="none" baseline="-25000" dirty="0"/>
                  <a:t>15</a:t>
                </a:r>
              </a:p>
              <a:p>
                <a:pPr marL="171450" indent="-171450">
                  <a:buFont typeface="Arial" panose="020B0604020202020204" pitchFamily="34" charset="0"/>
                  <a:buChar char="•"/>
                </a:pPr>
                <a:r>
                  <a:rPr lang="es-AR" u="none" baseline="0" dirty="0"/>
                  <a:t>O u overflow se produce cuando el resultado excede la capacidad del acumulador y, por lo tanto, es incorrecto. Se puede detectar si </a:t>
                </a:r>
                <a14:m>
                  <m:oMath xmlns:m="http://schemas.openxmlformats.org/officeDocument/2006/math">
                    <m:r>
                      <a:rPr lang="es-AR" b="0" i="1" u="none" baseline="0" smtClean="0">
                        <a:latin typeface="Cambria Math"/>
                      </a:rPr>
                      <m:t>𝐶</m:t>
                    </m:r>
                    <m:r>
                      <a:rPr lang="es-AR" b="0" i="1" u="none" baseline="0" smtClean="0">
                        <a:latin typeface="Cambria Math"/>
                        <a:ea typeface="Cambria Math"/>
                      </a:rPr>
                      <m:t>≠</m:t>
                    </m:r>
                    <m:r>
                      <a:rPr lang="es-AR" b="0" i="1" u="none" baseline="0" smtClean="0">
                        <a:latin typeface="Cambria Math"/>
                        <a:ea typeface="Cambria Math"/>
                      </a:rPr>
                      <m:t>𝑁</m:t>
                    </m:r>
                  </m:oMath>
                </a14:m>
                <a:endParaRPr lang="es-AR" u="none" baseline="0" dirty="0"/>
              </a:p>
              <a:p>
                <a:pPr marL="0" indent="0">
                  <a:buFont typeface="Arial" panose="020B0604020202020204" pitchFamily="34" charset="0"/>
                  <a:buNone/>
                </a:pPr>
                <a:endParaRPr lang="es-AR" u="none" baseline="0" dirty="0"/>
              </a:p>
              <a:p>
                <a:pPr marL="0" indent="0">
                  <a:buFont typeface="Arial" panose="020B0604020202020204" pitchFamily="34" charset="0"/>
                  <a:buNone/>
                </a:pPr>
                <a:r>
                  <a:rPr lang="es-AR" u="none" baseline="0" dirty="0"/>
                  <a:t>La figura ilustra la lógica de actualización de las banderas</a:t>
                </a:r>
              </a:p>
            </p:txBody>
          </p:sp>
        </mc:Choice>
        <mc:Fallback xmlns="">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smtClean="0"/>
                  <a:t>Status Register</a:t>
                </a:r>
              </a:p>
              <a:p>
                <a:pPr marL="171450" indent="-171450">
                  <a:buFont typeface="Arial" panose="020B0604020202020204" pitchFamily="34" charset="0"/>
                  <a:buChar char="•"/>
                </a:pPr>
                <a:r>
                  <a:rPr lang="es-AR" u="none" baseline="0" dirty="0" smtClean="0"/>
                  <a:t>S o signo (a veces denominado N): resultado del acumulador negativo. Vale 1 cuando S(AC</a:t>
                </a:r>
                <a:r>
                  <a:rPr lang="es-AR" u="none" baseline="-25000" dirty="0" smtClean="0"/>
                  <a:t>15</a:t>
                </a:r>
                <a:r>
                  <a:rPr lang="es-AR" u="none" baseline="0" dirty="0" smtClean="0"/>
                  <a:t>)=1</a:t>
                </a:r>
              </a:p>
              <a:p>
                <a:pPr marL="171450" indent="-171450">
                  <a:buFont typeface="Arial" panose="020B0604020202020204" pitchFamily="34" charset="0"/>
                  <a:buChar char="•"/>
                </a:pPr>
                <a:r>
                  <a:rPr lang="es-AR" u="none" baseline="0" dirty="0" smtClean="0"/>
                  <a:t>Z o cero: que vale 1 cuando </a:t>
                </a:r>
                <a:r>
                  <a:rPr lang="es-AR" u="sng" baseline="0" dirty="0" smtClean="0"/>
                  <a:t>todos</a:t>
                </a:r>
                <a:r>
                  <a:rPr lang="es-AR" u="none" baseline="0" dirty="0" smtClean="0"/>
                  <a:t> los </a:t>
                </a:r>
                <a:r>
                  <a:rPr lang="es-AR" u="none" baseline="0" dirty="0" err="1" smtClean="0"/>
                  <a:t>AC</a:t>
                </a:r>
                <a:r>
                  <a:rPr lang="es-AR" u="none" baseline="-25000" dirty="0" err="1" smtClean="0"/>
                  <a:t>i</a:t>
                </a:r>
                <a:r>
                  <a:rPr lang="es-AR" u="none" baseline="0" dirty="0" smtClean="0"/>
                  <a:t> son iguales a 0.</a:t>
                </a:r>
              </a:p>
              <a:p>
                <a:pPr marL="171450" indent="-171450">
                  <a:buFont typeface="Arial" panose="020B0604020202020204" pitchFamily="34" charset="0"/>
                  <a:buChar char="•"/>
                </a:pPr>
                <a:r>
                  <a:rPr lang="es-AR" u="none" baseline="0" dirty="0" smtClean="0"/>
                  <a:t>C o carry o acarreo: que se produce al sumar el último par de bits del acumulador. Asume el valor de AC</a:t>
                </a:r>
                <a:r>
                  <a:rPr lang="es-AR" u="none" baseline="-25000" dirty="0" smtClean="0"/>
                  <a:t>15</a:t>
                </a:r>
              </a:p>
              <a:p>
                <a:pPr marL="171450" indent="-171450">
                  <a:buFont typeface="Arial" panose="020B0604020202020204" pitchFamily="34" charset="0"/>
                  <a:buChar char="•"/>
                </a:pPr>
                <a:r>
                  <a:rPr lang="es-AR" u="none" baseline="0" dirty="0" smtClean="0"/>
                  <a:t>O u overflow se produce cuando el resultado excede la capacidad del acumulador y, por lo tanto, es incorrecto. Se puede detectar si </a:t>
                </a:r>
                <a:r>
                  <a:rPr lang="es-AR" b="0" i="0" u="none" baseline="0" smtClean="0">
                    <a:latin typeface="Cambria Math"/>
                  </a:rPr>
                  <a:t>𝐶</a:t>
                </a:r>
                <a:r>
                  <a:rPr lang="es-AR" b="0" i="0" u="none" baseline="0" smtClean="0">
                    <a:latin typeface="Cambria Math"/>
                    <a:ea typeface="Cambria Math"/>
                  </a:rPr>
                  <a:t>≠𝑁</a:t>
                </a:r>
                <a:endParaRPr lang="es-AR" u="none" baseline="0" dirty="0" smtClean="0"/>
              </a:p>
              <a:p>
                <a:pPr marL="0" indent="0">
                  <a:buFont typeface="Arial" panose="020B0604020202020204" pitchFamily="34" charset="0"/>
                  <a:buNone/>
                </a:pPr>
                <a:endParaRPr lang="es-AR" u="none" baseline="0" dirty="0" smtClean="0"/>
              </a:p>
            </p:txBody>
          </p:sp>
        </mc:Fallback>
      </mc:AlternateContent>
      <p:sp>
        <p:nvSpPr>
          <p:cNvPr id="4" name="3 Marcador de número de diapositiva"/>
          <p:cNvSpPr>
            <a:spLocks noGrp="1"/>
          </p:cNvSpPr>
          <p:nvPr>
            <p:ph type="sldNum" sz="quarter" idx="10"/>
          </p:nvPr>
        </p:nvSpPr>
        <p:spPr/>
        <p:txBody>
          <a:bodyPr/>
          <a:lstStyle/>
          <a:p>
            <a:fld id="{BB290C42-5423-4105-9918-BA0E3678071E}" type="slidenum">
              <a:rPr lang="es-AR" smtClean="0"/>
              <a:t>51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a:t>Status Register</a:t>
                </a:r>
              </a:p>
              <a:p>
                <a:pPr marL="171450" indent="-171450">
                  <a:buFont typeface="Arial" panose="020B0604020202020204" pitchFamily="34" charset="0"/>
                  <a:buChar char="•"/>
                </a:pPr>
                <a:r>
                  <a:rPr lang="es-AR" u="none" baseline="0" dirty="0"/>
                  <a:t>S o signo (a veces denominado N): resultado del acumulador negativo. Vale 1 cuando S(AC</a:t>
                </a:r>
                <a:r>
                  <a:rPr lang="es-AR" u="none" baseline="-25000" dirty="0"/>
                  <a:t>15</a:t>
                </a:r>
                <a:r>
                  <a:rPr lang="es-AR" u="none" baseline="0" dirty="0"/>
                  <a:t>)=1</a:t>
                </a:r>
              </a:p>
              <a:p>
                <a:pPr marL="171450" indent="-171450">
                  <a:buFont typeface="Arial" panose="020B0604020202020204" pitchFamily="34" charset="0"/>
                  <a:buChar char="•"/>
                </a:pPr>
                <a:r>
                  <a:rPr lang="es-AR" u="none" baseline="0" dirty="0"/>
                  <a:t>Z o cero: que vale 1 cuando </a:t>
                </a:r>
                <a:r>
                  <a:rPr lang="es-AR" u="sng" baseline="0" dirty="0"/>
                  <a:t>todos</a:t>
                </a:r>
                <a:r>
                  <a:rPr lang="es-AR" u="none" baseline="0" dirty="0"/>
                  <a:t> los </a:t>
                </a:r>
                <a:r>
                  <a:rPr lang="es-AR" u="none" baseline="0" dirty="0" err="1"/>
                  <a:t>AC</a:t>
                </a:r>
                <a:r>
                  <a:rPr lang="es-AR" u="none" baseline="-25000" dirty="0" err="1"/>
                  <a:t>i</a:t>
                </a:r>
                <a:r>
                  <a:rPr lang="es-AR" u="none" baseline="0" dirty="0"/>
                  <a:t> son iguales a 0.</a:t>
                </a:r>
              </a:p>
              <a:p>
                <a:pPr marL="171450" indent="-171450">
                  <a:buFont typeface="Arial" panose="020B0604020202020204" pitchFamily="34" charset="0"/>
                  <a:buChar char="•"/>
                </a:pPr>
                <a:r>
                  <a:rPr lang="es-AR" u="none" baseline="0" dirty="0"/>
                  <a:t>C o carry o acarreo: que se produce al sumar el último par de bits del acumulador. Asume el valor de AC</a:t>
                </a:r>
                <a:r>
                  <a:rPr lang="es-AR" u="none" baseline="-25000" dirty="0"/>
                  <a:t>15</a:t>
                </a:r>
              </a:p>
              <a:p>
                <a:pPr marL="171450" indent="-171450">
                  <a:buFont typeface="Arial" panose="020B0604020202020204" pitchFamily="34" charset="0"/>
                  <a:buChar char="•"/>
                </a:pPr>
                <a:r>
                  <a:rPr lang="es-AR" u="none" baseline="0" dirty="0"/>
                  <a:t>O u overflow se produce cuando el resultado excede la capacidad del acumulador y, por lo tanto, es incorrecto. Se puede detectar si </a:t>
                </a:r>
                <a14:m>
                  <m:oMath xmlns:m="http://schemas.openxmlformats.org/officeDocument/2006/math">
                    <m:r>
                      <a:rPr lang="es-AR" b="0" i="1" u="none" baseline="0" smtClean="0">
                        <a:latin typeface="Cambria Math"/>
                      </a:rPr>
                      <m:t>𝐶</m:t>
                    </m:r>
                    <m:r>
                      <a:rPr lang="es-AR" b="0" i="1" u="none" baseline="0" smtClean="0">
                        <a:latin typeface="Cambria Math"/>
                        <a:ea typeface="Cambria Math"/>
                      </a:rPr>
                      <m:t>≠</m:t>
                    </m:r>
                    <m:r>
                      <a:rPr lang="es-AR" b="0" i="1" u="none" baseline="0" smtClean="0">
                        <a:latin typeface="Cambria Math"/>
                        <a:ea typeface="Cambria Math"/>
                      </a:rPr>
                      <m:t>𝑁</m:t>
                    </m:r>
                  </m:oMath>
                </a14:m>
                <a:endParaRPr lang="es-AR" u="none" baseline="0" dirty="0"/>
              </a:p>
              <a:p>
                <a:pPr marL="0" indent="0">
                  <a:buFont typeface="Arial" panose="020B0604020202020204" pitchFamily="34" charset="0"/>
                  <a:buNone/>
                </a:pPr>
                <a:endParaRPr lang="es-AR" u="none" baseline="0" dirty="0"/>
              </a:p>
              <a:p>
                <a:pPr marL="0" indent="0">
                  <a:buFont typeface="Arial" panose="020B0604020202020204" pitchFamily="34" charset="0"/>
                  <a:buNone/>
                </a:pPr>
                <a:r>
                  <a:rPr lang="es-AR" u="none" baseline="0" dirty="0"/>
                  <a:t>La figura muestra la lógica de actualización de </a:t>
                </a:r>
                <a:r>
                  <a:rPr lang="es-AR" u="none" baseline="0"/>
                  <a:t>las banderas</a:t>
                </a:r>
                <a:endParaRPr lang="es-AR" u="none" baseline="0" dirty="0"/>
              </a:p>
            </p:txBody>
          </p:sp>
        </mc:Choice>
        <mc:Fallback xmlns="">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dirty="0" smtClean="0"/>
                  <a:t>Status Register</a:t>
                </a:r>
              </a:p>
              <a:p>
                <a:pPr marL="171450" indent="-171450">
                  <a:buFont typeface="Arial" panose="020B0604020202020204" pitchFamily="34" charset="0"/>
                  <a:buChar char="•"/>
                </a:pPr>
                <a:r>
                  <a:rPr lang="es-AR" u="none" baseline="0" dirty="0" smtClean="0"/>
                  <a:t>S o signo (a veces denominado N): resultado del acumulador negativo. Vale 1 cuando S(AC</a:t>
                </a:r>
                <a:r>
                  <a:rPr lang="es-AR" u="none" baseline="-25000" dirty="0" smtClean="0"/>
                  <a:t>15</a:t>
                </a:r>
                <a:r>
                  <a:rPr lang="es-AR" u="none" baseline="0" dirty="0" smtClean="0"/>
                  <a:t>)=1</a:t>
                </a:r>
              </a:p>
              <a:p>
                <a:pPr marL="171450" indent="-171450">
                  <a:buFont typeface="Arial" panose="020B0604020202020204" pitchFamily="34" charset="0"/>
                  <a:buChar char="•"/>
                </a:pPr>
                <a:r>
                  <a:rPr lang="es-AR" u="none" baseline="0" dirty="0" smtClean="0"/>
                  <a:t>Z o cero: que vale 1 cuando </a:t>
                </a:r>
                <a:r>
                  <a:rPr lang="es-AR" u="sng" baseline="0" dirty="0" smtClean="0"/>
                  <a:t>todos</a:t>
                </a:r>
                <a:r>
                  <a:rPr lang="es-AR" u="none" baseline="0" dirty="0" smtClean="0"/>
                  <a:t> los </a:t>
                </a:r>
                <a:r>
                  <a:rPr lang="es-AR" u="none" baseline="0" dirty="0" err="1" smtClean="0"/>
                  <a:t>AC</a:t>
                </a:r>
                <a:r>
                  <a:rPr lang="es-AR" u="none" baseline="-25000" dirty="0" err="1" smtClean="0"/>
                  <a:t>i</a:t>
                </a:r>
                <a:r>
                  <a:rPr lang="es-AR" u="none" baseline="0" dirty="0" smtClean="0"/>
                  <a:t> son iguales a 0.</a:t>
                </a:r>
              </a:p>
              <a:p>
                <a:pPr marL="171450" indent="-171450">
                  <a:buFont typeface="Arial" panose="020B0604020202020204" pitchFamily="34" charset="0"/>
                  <a:buChar char="•"/>
                </a:pPr>
                <a:r>
                  <a:rPr lang="es-AR" u="none" baseline="0" dirty="0" smtClean="0"/>
                  <a:t>C o carry o acarreo: que se produce al sumar el último par de bits del acumulador. Asume el valor de AC</a:t>
                </a:r>
                <a:r>
                  <a:rPr lang="es-AR" u="none" baseline="-25000" dirty="0" smtClean="0"/>
                  <a:t>15</a:t>
                </a:r>
              </a:p>
              <a:p>
                <a:pPr marL="171450" indent="-171450">
                  <a:buFont typeface="Arial" panose="020B0604020202020204" pitchFamily="34" charset="0"/>
                  <a:buChar char="•"/>
                </a:pPr>
                <a:r>
                  <a:rPr lang="es-AR" u="none" baseline="0" dirty="0" smtClean="0"/>
                  <a:t>O u overflow se produce cuando el resultado excede la capacidad del acumulador y, por lo tanto, es incorrecto. Se puede detectar si </a:t>
                </a:r>
                <a:r>
                  <a:rPr lang="es-AR" b="0" i="0" u="none" baseline="0" smtClean="0">
                    <a:latin typeface="Cambria Math"/>
                  </a:rPr>
                  <a:t>𝐶</a:t>
                </a:r>
                <a:r>
                  <a:rPr lang="es-AR" b="0" i="0" u="none" baseline="0" smtClean="0">
                    <a:latin typeface="Cambria Math"/>
                    <a:ea typeface="Cambria Math"/>
                  </a:rPr>
                  <a:t>≠𝑁</a:t>
                </a:r>
                <a:endParaRPr lang="es-AR" u="none" baseline="0" dirty="0" smtClean="0"/>
              </a:p>
              <a:p>
                <a:pPr marL="0" indent="0">
                  <a:buFont typeface="Arial" panose="020B0604020202020204" pitchFamily="34" charset="0"/>
                  <a:buNone/>
                </a:pPr>
                <a:endParaRPr lang="es-AR" u="none" baseline="0" dirty="0" smtClean="0"/>
              </a:p>
            </p:txBody>
          </p:sp>
        </mc:Fallback>
      </mc:AlternateContent>
      <p:sp>
        <p:nvSpPr>
          <p:cNvPr id="4" name="3 Marcador de número de diapositiva"/>
          <p:cNvSpPr>
            <a:spLocks noGrp="1"/>
          </p:cNvSpPr>
          <p:nvPr>
            <p:ph type="sldNum" sz="quarter" idx="10"/>
          </p:nvPr>
        </p:nvSpPr>
        <p:spPr/>
        <p:txBody>
          <a:bodyPr/>
          <a:lstStyle/>
          <a:p>
            <a:fld id="{BB290C42-5423-4105-9918-BA0E3678071E}" type="slidenum">
              <a:rPr lang="es-AR" smtClean="0"/>
              <a:t>52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u="none" baseline="0" dirty="0"/>
              <a:t>Ej. 1)</a:t>
            </a:r>
          </a:p>
          <a:p>
            <a:pPr marL="0" indent="0">
              <a:buFont typeface="Arial" panose="020B0604020202020204" pitchFamily="34" charset="0"/>
              <a:buNone/>
            </a:pPr>
            <a:r>
              <a:rPr lang="es-AR" u="none" baseline="0" dirty="0"/>
              <a:t>Una multiplicación se define por medio de una serie de instrucciones en código de máquina, que implican sumas y desplazamientos sucesivos. Por ej., supóngase en un formato de sólo tres dígitos decimales el valor siguiente:</a:t>
            </a:r>
          </a:p>
          <a:p>
            <a:pPr marL="0" indent="0">
              <a:buFont typeface="Arial" panose="020B0604020202020204" pitchFamily="34" charset="0"/>
              <a:buNone/>
            </a:pPr>
            <a:r>
              <a:rPr lang="es-AR" u="none" baseline="0" dirty="0"/>
              <a:t>	080		080</a:t>
            </a:r>
          </a:p>
          <a:p>
            <a:pPr marL="0" indent="0">
              <a:buFont typeface="Arial" panose="020B0604020202020204" pitchFamily="34" charset="0"/>
              <a:buNone/>
            </a:pPr>
            <a:r>
              <a:rPr lang="es-AR" u="none" baseline="0" dirty="0">
                <a:sym typeface="Wingdings" panose="05000000000000000000" pitchFamily="2" charset="2"/>
              </a:rPr>
              <a:t>                </a:t>
            </a:r>
            <a:r>
              <a:rPr lang="es-AR" u="none" baseline="0" dirty="0"/>
              <a:t>008                              </a:t>
            </a:r>
            <a:r>
              <a:rPr lang="es-AR" u="none" baseline="0" dirty="0">
                <a:sym typeface="Wingdings" panose="05000000000000000000" pitchFamily="2" charset="2"/>
              </a:rPr>
              <a:t>800</a:t>
            </a:r>
          </a:p>
          <a:p>
            <a:pPr marL="0" indent="0">
              <a:buFont typeface="Arial" panose="020B0604020202020204" pitchFamily="34" charset="0"/>
              <a:buNone/>
            </a:pPr>
            <a:r>
              <a:rPr lang="es-AR" u="none" baseline="0" dirty="0">
                <a:sym typeface="Wingdings" panose="05000000000000000000" pitchFamily="2" charset="2"/>
              </a:rPr>
              <a:t>Un desplazamiento a derecha divide el valor 080 por 10 (008), mientras que uno a izquierda lo multiplica por 10 (800). </a:t>
            </a:r>
          </a:p>
          <a:p>
            <a:pPr marL="0" indent="0">
              <a:buFont typeface="Arial" panose="020B0604020202020204" pitchFamily="34" charset="0"/>
              <a:buNone/>
            </a:pPr>
            <a:endParaRPr lang="es-AR" u="none" baseline="0" dirty="0">
              <a:sym typeface="Wingdings" panose="05000000000000000000" pitchFamily="2" charset="2"/>
            </a:endParaRPr>
          </a:p>
          <a:p>
            <a:pPr marL="0" indent="0">
              <a:buFont typeface="Arial" panose="020B0604020202020204" pitchFamily="34" charset="0"/>
              <a:buNone/>
            </a:pPr>
            <a:r>
              <a:rPr lang="es-AR" u="none" baseline="0" dirty="0"/>
              <a:t>Ej. 2)</a:t>
            </a:r>
          </a:p>
          <a:p>
            <a:pPr marL="0" indent="0">
              <a:buFont typeface="Arial" panose="020B0604020202020204" pitchFamily="34" charset="0"/>
              <a:buNone/>
            </a:pPr>
            <a:r>
              <a:rPr lang="es-AR" u="none" baseline="0" dirty="0"/>
              <a:t>En binario, para multiplicar un número 2 (la base) es necesario agregarle un 0 a derecha, que es equivalente a desplazar todos sus bits a izquierda. Para multiplicarlo por 4, se necesitan dos desplazamientos.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Su estudio obedece a la consideración de que la programación de máquina</a:t>
            </a:r>
            <a:r>
              <a:rPr lang="es-AR" baseline="0" dirty="0"/>
              <a:t> permite comprender de manera más eficaz el módulo más importante de la computadora, el que entiende instrucciones y genera micro-operaciones para su ejecución, llamado </a:t>
            </a:r>
            <a:r>
              <a:rPr lang="es-AR" b="1" baseline="0" dirty="0"/>
              <a:t>Unidad de Control</a:t>
            </a:r>
            <a:r>
              <a:rPr lang="es-AR" baseline="0" dirty="0"/>
              <a:t> (CU).</a:t>
            </a:r>
          </a:p>
          <a:p>
            <a:endParaRPr lang="es-AR" baseline="0" dirty="0"/>
          </a:p>
          <a:p>
            <a:r>
              <a:rPr lang="es-AR" baseline="0" dirty="0"/>
              <a:t>Assembler tiene una relación 1 a 1 con las instrucciones en código de máquina</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lgn="just">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S o N es el indicador del signo del resultado. S=1 indica que el resultado es negativo y S=0 que es positivo.</a:t>
            </a:r>
          </a:p>
          <a:p>
            <a:pPr marL="171450" indent="-171450">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Z es el indicador de </a:t>
            </a:r>
            <a:r>
              <a:rPr lang="es-AR" i="1" dirty="0">
                <a:sym typeface="Wingdings" panose="05000000000000000000" pitchFamily="2" charset="2"/>
              </a:rPr>
              <a:t>zero</a:t>
            </a:r>
            <a:r>
              <a:rPr lang="es-AR" dirty="0">
                <a:sym typeface="Wingdings" panose="05000000000000000000" pitchFamily="2" charset="2"/>
              </a:rPr>
              <a:t> donde Z=1 indica que el resultado es cero y Z=0, que es distinto de 0.</a:t>
            </a:r>
          </a:p>
          <a:p>
            <a:pPr marL="171450" indent="-171450" algn="just">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V u O es el indicador de </a:t>
            </a:r>
            <a:r>
              <a:rPr lang="es-AR" i="1" dirty="0">
                <a:sym typeface="Wingdings" panose="05000000000000000000" pitchFamily="2" charset="2"/>
              </a:rPr>
              <a:t>overflow</a:t>
            </a:r>
            <a:r>
              <a:rPr lang="es-AR" dirty="0">
                <a:sym typeface="Wingdings" panose="05000000000000000000" pitchFamily="2" charset="2"/>
              </a:rPr>
              <a:t>. O=1 indica que el resultado supera la capacidad prevista para este formato; O=0, que no se produce desborde.</a:t>
            </a:r>
          </a:p>
          <a:p>
            <a:pPr marL="171450" indent="-171450" algn="just">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H es el indicador de acarreo de los 4 primeros bits (utilizado cuando la ALU suma dos dígitos BCD); indica el valor que se tomará como acarreo para el próximo par de dígitos BCD.</a:t>
            </a:r>
          </a:p>
          <a:p>
            <a:pPr marL="171450" indent="-171450" algn="just">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P es el indicador de paridad (par o impar). Indica 1 si la cantidad de 1 del resultado es impar (en el caso de que la ALU opere con paridad par) y 0 en caso contrario.</a:t>
            </a:r>
          </a:p>
          <a:p>
            <a:pPr marL="171450" indent="-171450" algn="just">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I es el indicador de interrupción e indica con un 1 si hay un requerimiento de atención de la CPU por parte de un dispositivo externo a ella.</a:t>
            </a:r>
          </a:p>
          <a:p>
            <a:pPr marL="171450" indent="-171450" algn="just">
              <a:buFont typeface="Arial" panose="020B0604020202020204" pitchFamily="34" charset="0"/>
              <a:buChar char="•"/>
            </a:pPr>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C es el indicador del último acarreo (</a:t>
            </a:r>
            <a:r>
              <a:rPr lang="es-AR" i="1" dirty="0">
                <a:sym typeface="Wingdings" panose="05000000000000000000" pitchFamily="2" charset="2"/>
              </a:rPr>
              <a:t>carry</a:t>
            </a:r>
            <a:r>
              <a:rPr lang="es-AR" dirty="0">
                <a:sym typeface="Wingdings" panose="05000000000000000000" pitchFamily="2" charset="2"/>
              </a:rPr>
              <a:t>) de una operación y puede llegar a intervenir en los desplazamientos como un bit más asociado al acumulador.</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Su estudio obedece a la consideración de que la programación de máquina</a:t>
            </a:r>
            <a:r>
              <a:rPr lang="es-AR" baseline="0" dirty="0"/>
              <a:t> permite comprender de manera más eficaz el módulo más importante de la computadora, el que entiende instrucciones y genera micro-operaciones para su ejecución, llamado </a:t>
            </a:r>
            <a:r>
              <a:rPr lang="es-AR" b="1" baseline="0" dirty="0"/>
              <a:t>Unidad de Control</a:t>
            </a:r>
            <a:r>
              <a:rPr lang="es-AR" baseline="0" dirty="0"/>
              <a:t> (CU).</a:t>
            </a:r>
          </a:p>
          <a:p>
            <a:endParaRPr lang="es-AR" baseline="0" dirty="0"/>
          </a:p>
          <a:p>
            <a:r>
              <a:rPr lang="es-AR" baseline="0" dirty="0"/>
              <a:t>Assembler tiene una relación 1 a 1 con las instrucciones en código de máquina</a:t>
            </a:r>
          </a:p>
          <a:p>
            <a:endParaRPr lang="es-AR" baseline="0" dirty="0"/>
          </a:p>
          <a:p>
            <a:r>
              <a:rPr lang="es-AR" baseline="0" dirty="0"/>
              <a:t>En la figura se muestra una sentencia de ejemplo</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computadora solo ejecuta código de instrucción en lenguaje de máquina.</a:t>
            </a:r>
          </a:p>
          <a:p>
            <a:endParaRPr lang="es-AR" dirty="0"/>
          </a:p>
          <a:p>
            <a:r>
              <a:rPr lang="es-AR" dirty="0"/>
              <a:t>Conocer la naturaleza del juego de instrucciones de máquina es una de las mejores</a:t>
            </a:r>
            <a:r>
              <a:rPr lang="es-AR" baseline="0" dirty="0"/>
              <a:t> formas de aprovechar (con programas más simples de ejecutar) la potencia de la computadora y comprender la relación entre los módulos que la constituyen.</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computadora solo ejecuta código de instrucción en lenguaje de máquina.</a:t>
            </a:r>
          </a:p>
          <a:p>
            <a:endParaRPr lang="es-AR" dirty="0"/>
          </a:p>
          <a:p>
            <a:r>
              <a:rPr lang="es-AR" dirty="0"/>
              <a:t>No siempre los datos se encuentran en memoria. Un dato puede estar almacenado en un registro de CPU y, en este caso, los bits de datos deben poder hacer referencia a ese registro.</a:t>
            </a:r>
            <a:r>
              <a:rPr lang="es-AR" baseline="0" dirty="0"/>
              <a:t> Incluso hay códigos de operación que no afectan dato alguno y, si es así, el segundo grupo de bits puede aparecer como redundante o tomarse como una extensión del código de operación.</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9</a:t>
            </a:fld>
            <a:endParaRPr lang="es-AR" dirty="0"/>
          </a:p>
        </p:txBody>
      </p:sp>
    </p:spTree>
    <p:extLst>
      <p:ext uri="{BB962C8B-B14F-4D97-AF65-F5344CB8AC3E}">
        <p14:creationId xmlns:p14="http://schemas.microsoft.com/office/powerpoint/2010/main" val="4032855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7A847CFC-816F-41D0-AAC0-9BF4FEBC753E}" type="datetimeFigureOut">
              <a:rPr lang="es-ES" smtClean="0"/>
              <a:t>24/09/2022</a:t>
            </a:fld>
            <a:endParaRPr lang="es-ES" dirty="0"/>
          </a:p>
        </p:txBody>
      </p:sp>
      <p:sp>
        <p:nvSpPr>
          <p:cNvPr id="5" name="Footer Placeholder 4"/>
          <p:cNvSpPr>
            <a:spLocks noGrp="1"/>
          </p:cNvSpPr>
          <p:nvPr>
            <p:ph type="ftr" sz="quarter" idx="11"/>
          </p:nvPr>
        </p:nvSpPr>
        <p:spPr>
          <a:xfrm>
            <a:off x="1900237" y="5410202"/>
            <a:ext cx="3843665" cy="365125"/>
          </a:xfrm>
        </p:spPr>
        <p:txBody>
          <a:bodyPr/>
          <a:lstStyle/>
          <a:p>
            <a:endParaRPr lang="es-ES" dirty="0"/>
          </a:p>
        </p:txBody>
      </p:sp>
      <p:sp>
        <p:nvSpPr>
          <p:cNvPr id="6" name="Slide Number Placeholder 5"/>
          <p:cNvSpPr>
            <a:spLocks noGrp="1"/>
          </p:cNvSpPr>
          <p:nvPr>
            <p:ph type="sldNum" sz="quarter" idx="12"/>
          </p:nvPr>
        </p:nvSpPr>
        <p:spPr>
          <a:xfrm>
            <a:off x="7915603" y="5410200"/>
            <a:ext cx="578317" cy="365125"/>
          </a:xfrm>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60484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81681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631531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519129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498422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529239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4" name="Footer Placeholder 3"/>
          <p:cNvSpPr>
            <a:spLocks noGrp="1"/>
          </p:cNvSpPr>
          <p:nvPr>
            <p:ph type="ftr" sz="quarter" idx="11"/>
          </p:nvPr>
        </p:nvSpPr>
        <p:spPr/>
        <p:txBody>
          <a:bodyPr/>
          <a:lstStyle>
            <a:lvl1pPr>
              <a:defRPr cap="all" baseline="0"/>
            </a:lvl1p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4192460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870989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56812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s-ES"/>
              <a:t>Haga clic para modificar el estilo de título del patrón</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7A847CFC-816F-41D0-AAC0-9BF4FEBC753E}" type="datetimeFigureOut">
              <a:rPr lang="es-ES" smtClean="0"/>
              <a:t>24/09/2022</a:t>
            </a:fld>
            <a:endParaRPr lang="es-ES" dirty="0"/>
          </a:p>
        </p:txBody>
      </p:sp>
      <p:sp>
        <p:nvSpPr>
          <p:cNvPr id="50" name="Footer Placeholder 4"/>
          <p:cNvSpPr>
            <a:spLocks noGrp="1"/>
          </p:cNvSpPr>
          <p:nvPr>
            <p:ph type="ftr" sz="quarter" idx="11"/>
          </p:nvPr>
        </p:nvSpPr>
        <p:spPr>
          <a:xfrm>
            <a:off x="856059" y="5883276"/>
            <a:ext cx="4679482" cy="365125"/>
          </a:xfrm>
        </p:spPr>
        <p:txBody>
          <a:bodyPr/>
          <a:lstStyle/>
          <a:p>
            <a:endParaRPr lang="es-ES" dirty="0"/>
          </a:p>
        </p:txBody>
      </p:sp>
      <p:sp>
        <p:nvSpPr>
          <p:cNvPr id="51" name="Slide Number Placeholder 5"/>
          <p:cNvSpPr>
            <a:spLocks noGrp="1"/>
          </p:cNvSpPr>
          <p:nvPr>
            <p:ph type="sldNum" sz="quarter" idx="12"/>
          </p:nvPr>
        </p:nvSpPr>
        <p:spPr>
          <a:xfrm>
            <a:off x="7707241" y="5883275"/>
            <a:ext cx="578317" cy="365125"/>
          </a:xfrm>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280025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371165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01926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56058" y="3073398"/>
            <a:ext cx="3658793"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3073398"/>
            <a:ext cx="3656408"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32844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16643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400030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69401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24/09/2022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50618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847CFC-816F-41D0-AAC0-9BF4FEBC753E}" type="datetimeFigureOut">
              <a:rPr lang="es-ES" smtClean="0"/>
              <a:t>24/09/2022</a:t>
            </a:fld>
            <a:endParaRPr lang="es-E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94719221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2EEA7F3-64E0-47B1-9B06-0677EA6FD7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4002" cy="6858001"/>
            <a:chOff x="0" y="-1"/>
            <a:chExt cx="12192003" cy="6858001"/>
          </a:xfrm>
        </p:grpSpPr>
        <p:sp useBgFill="1">
          <p:nvSpPr>
            <p:cNvPr id="11" name="Rectangle 10">
              <a:extLst>
                <a:ext uri="{FF2B5EF4-FFF2-40B4-BE49-F238E27FC236}">
                  <a16:creationId xmlns:a16="http://schemas.microsoft.com/office/drawing/2014/main" id="{F0787433-E8FF-45C5-A1C3-70BC1491B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A649E977-62EB-4D2F-9AF9-947B5E73CA39}"/>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4" name="3 Título"/>
          <p:cNvSpPr>
            <a:spLocks noGrp="1"/>
          </p:cNvSpPr>
          <p:nvPr>
            <p:ph type="ctrTitle"/>
          </p:nvPr>
        </p:nvSpPr>
        <p:spPr>
          <a:xfrm>
            <a:off x="857250" y="1003300"/>
            <a:ext cx="5276850" cy="4038600"/>
          </a:xfrm>
        </p:spPr>
        <p:txBody>
          <a:bodyPr vert="horz" lIns="91440" tIns="45720" rIns="91440" bIns="45720" rtlCol="0">
            <a:normAutofit/>
          </a:bodyPr>
          <a:lstStyle/>
          <a:p>
            <a:r>
              <a:rPr lang="es-AR" sz="5700" b="1"/>
              <a:t>UNIDAD 3</a:t>
            </a:r>
          </a:p>
        </p:txBody>
      </p:sp>
      <p:sp>
        <p:nvSpPr>
          <p:cNvPr id="5" name="4 Subtítulo"/>
          <p:cNvSpPr>
            <a:spLocks noGrp="1"/>
          </p:cNvSpPr>
          <p:nvPr>
            <p:ph type="subTitle" idx="1"/>
          </p:nvPr>
        </p:nvSpPr>
        <p:spPr>
          <a:xfrm>
            <a:off x="857250" y="5056188"/>
            <a:ext cx="6006631" cy="878946"/>
          </a:xfrm>
        </p:spPr>
        <p:txBody>
          <a:bodyPr anchor="t">
            <a:normAutofit/>
          </a:bodyPr>
          <a:lstStyle/>
          <a:p>
            <a:r>
              <a:rPr lang="es-AR" sz="2100"/>
              <a:t>Diseño de una Computadora Digital</a:t>
            </a:r>
          </a:p>
        </p:txBody>
      </p:sp>
    </p:spTree>
    <p:extLst>
      <p:ext uri="{BB962C8B-B14F-4D97-AF65-F5344CB8AC3E}">
        <p14:creationId xmlns:p14="http://schemas.microsoft.com/office/powerpoint/2010/main" val="425052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Instrucciones</a:t>
            </a:r>
          </a:p>
        </p:txBody>
      </p:sp>
      <p:sp>
        <p:nvSpPr>
          <p:cNvPr id="5" name="1 Marcador de contenido"/>
          <p:cNvSpPr>
            <a:spLocks noGrp="1"/>
          </p:cNvSpPr>
          <p:nvPr>
            <p:ph idx="1"/>
          </p:nvPr>
        </p:nvSpPr>
        <p:spPr>
          <a:xfrm>
            <a:off x="872067" y="2637831"/>
            <a:ext cx="7408333" cy="2564993"/>
          </a:xfrm>
        </p:spPr>
        <p:txBody>
          <a:bodyPr>
            <a:normAutofit/>
          </a:bodyPr>
          <a:lstStyle/>
          <a:p>
            <a:pPr algn="just"/>
            <a:r>
              <a:rPr lang="es-AR" dirty="0"/>
              <a:t>La memoria de lectura/escritura está dividida lógicamente en memoria asignada a programa y memoria asignada a datos y constituye el modo de almacenamiento de la computadora. </a:t>
            </a:r>
          </a:p>
        </p:txBody>
      </p:sp>
    </p:spTree>
    <p:extLst>
      <p:ext uri="{BB962C8B-B14F-4D97-AF65-F5344CB8AC3E}">
        <p14:creationId xmlns:p14="http://schemas.microsoft.com/office/powerpoint/2010/main" val="62756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Procesamiento de Instrucción</a:t>
            </a:r>
          </a:p>
        </p:txBody>
      </p:sp>
      <p:sp>
        <p:nvSpPr>
          <p:cNvPr id="5" name="1 Marcador de contenido"/>
          <p:cNvSpPr>
            <a:spLocks noGrp="1"/>
          </p:cNvSpPr>
          <p:nvPr>
            <p:ph idx="1"/>
          </p:nvPr>
        </p:nvSpPr>
        <p:spPr>
          <a:xfrm>
            <a:off x="872067" y="2501351"/>
            <a:ext cx="7408333" cy="4968553"/>
          </a:xfrm>
        </p:spPr>
        <p:txBody>
          <a:bodyPr>
            <a:normAutofit/>
          </a:bodyPr>
          <a:lstStyle/>
          <a:p>
            <a:pPr algn="just"/>
            <a:r>
              <a:rPr lang="es-AR" dirty="0"/>
              <a:t>La unidad de control lee una instrucción de la memoria, la aloja en un registro interno (registro de instrucción) e interpreta si el código de operación afecta a un dato almacenado en memoria, en cuyo caso provoca su lectura. </a:t>
            </a:r>
          </a:p>
          <a:p>
            <a:pPr algn="just"/>
            <a:r>
              <a:rPr lang="es-AR" dirty="0"/>
              <a:t>Cuando una instrucción está alojada en la unidad de control se afirma que está en </a:t>
            </a:r>
            <a:r>
              <a:rPr lang="es-AR" b="1" dirty="0"/>
              <a:t>estado de ejecución</a:t>
            </a:r>
            <a:r>
              <a:rPr lang="es-AR" dirty="0"/>
              <a:t>.</a:t>
            </a:r>
          </a:p>
        </p:txBody>
      </p:sp>
    </p:spTree>
    <p:extLst>
      <p:ext uri="{BB962C8B-B14F-4D97-AF65-F5344CB8AC3E}">
        <p14:creationId xmlns:p14="http://schemas.microsoft.com/office/powerpoint/2010/main" val="68607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Diseño de la computadora</a:t>
            </a:r>
          </a:p>
        </p:txBody>
      </p:sp>
      <p:sp>
        <p:nvSpPr>
          <p:cNvPr id="5" name="1 Marcador de contenido"/>
          <p:cNvSpPr>
            <a:spLocks noGrp="1"/>
          </p:cNvSpPr>
          <p:nvPr>
            <p:ph idx="1"/>
          </p:nvPr>
        </p:nvSpPr>
        <p:spPr>
          <a:xfrm>
            <a:off x="872067" y="2501351"/>
            <a:ext cx="7408333" cy="4968553"/>
          </a:xfrm>
        </p:spPr>
        <p:txBody>
          <a:bodyPr>
            <a:normAutofit/>
          </a:bodyPr>
          <a:lstStyle/>
          <a:p>
            <a:pPr algn="just"/>
            <a:r>
              <a:rPr lang="es-AR" dirty="0"/>
              <a:t>Los diseños actuales muestran la tendencia para desarrollar la mayor cantidad de funciones sobre HW, porque esto incrementa la velocidad de procesamiento, acompañada de un declive constante de su costo.</a:t>
            </a:r>
          </a:p>
          <a:p>
            <a:pPr algn="just"/>
            <a:r>
              <a:rPr lang="es-AR" dirty="0"/>
              <a:t>Hoy se implementan en HW las funciones que se utilizan en forma más frecuente y el resto se implementa en SW.</a:t>
            </a:r>
          </a:p>
        </p:txBody>
      </p:sp>
    </p:spTree>
    <p:extLst>
      <p:ext uri="{BB962C8B-B14F-4D97-AF65-F5344CB8AC3E}">
        <p14:creationId xmlns:p14="http://schemas.microsoft.com/office/powerpoint/2010/main" val="225693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Modelo de estudio</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Computadora “1”</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4478" t="15117" r="3538" b="15025"/>
          <a:stretch/>
        </p:blipFill>
        <p:spPr>
          <a:xfrm>
            <a:off x="366480" y="1700808"/>
            <a:ext cx="8411039" cy="4790850"/>
          </a:xfrm>
          <a:prstGeom prst="rect">
            <a:avLst/>
          </a:prstGeom>
        </p:spPr>
      </p:pic>
    </p:spTree>
    <p:extLst>
      <p:ext uri="{BB962C8B-B14F-4D97-AF65-F5344CB8AC3E}">
        <p14:creationId xmlns:p14="http://schemas.microsoft.com/office/powerpoint/2010/main" val="393304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Modelo de estudio</a:t>
            </a:r>
          </a:p>
        </p:txBody>
      </p:sp>
      <p:sp>
        <p:nvSpPr>
          <p:cNvPr id="6" name="1 Marcador de contenido"/>
          <p:cNvSpPr>
            <a:spLocks noGrp="1"/>
          </p:cNvSpPr>
          <p:nvPr>
            <p:ph idx="1"/>
          </p:nvPr>
        </p:nvSpPr>
        <p:spPr>
          <a:xfrm>
            <a:off x="899592" y="2348880"/>
            <a:ext cx="7408333" cy="3384376"/>
          </a:xfrm>
        </p:spPr>
        <p:txBody>
          <a:bodyPr>
            <a:normAutofit fontScale="92500" lnSpcReduction="20000"/>
          </a:bodyPr>
          <a:lstStyle/>
          <a:p>
            <a:pPr algn="just"/>
            <a:r>
              <a:rPr lang="es-AR" dirty="0"/>
              <a:t>“1” tiene un módulo de almacenamiento de lectura/escritura de 4k palabras de 16 bits cada una, con acceso aleatorio a cada palabra identificada por una dirección de 12 bits que se notará en hexadecimal, de modo que el rango de direcciones varía entre 000</a:t>
            </a:r>
            <a:r>
              <a:rPr lang="es-AR" baseline="-25000" dirty="0"/>
              <a:t>H</a:t>
            </a:r>
            <a:r>
              <a:rPr lang="es-AR" dirty="0"/>
              <a:t> y FFF</a:t>
            </a:r>
            <a:r>
              <a:rPr lang="es-AR" baseline="-25000" dirty="0"/>
              <a:t>H </a:t>
            </a:r>
            <a:r>
              <a:rPr lang="es-AR" dirty="0"/>
              <a:t>(0 a 4095). </a:t>
            </a:r>
          </a:p>
          <a:p>
            <a:pPr algn="just"/>
            <a:r>
              <a:rPr lang="es-AR" dirty="0"/>
              <a:t>La memoria está divida “lógicamente” en memoria asignada a programa y memoria asignada a datos.</a:t>
            </a:r>
          </a:p>
          <a:p>
            <a:pPr algn="just"/>
            <a:r>
              <a:rPr lang="es-AR" dirty="0"/>
              <a:t>“1” puede ejecutar un programa por vez, o sea que su modalidad de procesamiento es la monoprogramación.</a:t>
            </a:r>
          </a:p>
        </p:txBody>
      </p:sp>
      <p:sp>
        <p:nvSpPr>
          <p:cNvPr id="7" name="6 CuadroTexto"/>
          <p:cNvSpPr txBox="1"/>
          <p:nvPr/>
        </p:nvSpPr>
        <p:spPr>
          <a:xfrm>
            <a:off x="117848" y="1392294"/>
            <a:ext cx="8568952" cy="461665"/>
          </a:xfrm>
          <a:prstGeom prst="rect">
            <a:avLst/>
          </a:prstGeom>
          <a:noFill/>
        </p:spPr>
        <p:txBody>
          <a:bodyPr wrap="square" rtlCol="0">
            <a:spAutoFit/>
          </a:bodyPr>
          <a:lstStyle/>
          <a:p>
            <a:pPr algn="ctr"/>
            <a:r>
              <a:rPr lang="es-AR" sz="2400" dirty="0">
                <a:solidFill>
                  <a:schemeClr val="bg1"/>
                </a:solidFill>
              </a:rPr>
              <a:t>Computadora “1”</a:t>
            </a:r>
          </a:p>
        </p:txBody>
      </p:sp>
    </p:spTree>
    <p:extLst>
      <p:ext uri="{BB962C8B-B14F-4D97-AF65-F5344CB8AC3E}">
        <p14:creationId xmlns:p14="http://schemas.microsoft.com/office/powerpoint/2010/main" val="295982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348880"/>
            <a:ext cx="7408333" cy="3384376"/>
          </a:xfrm>
        </p:spPr>
        <p:txBody>
          <a:bodyPr>
            <a:normAutofit/>
          </a:bodyPr>
          <a:lstStyle/>
          <a:p>
            <a:pPr algn="just"/>
            <a:r>
              <a:rPr lang="es-AR" dirty="0"/>
              <a:t>Los datos son del tipo enteros signados de 16 bits (1 para el signo y 15 para la magnitud)</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Formato de datos</a:t>
            </a:r>
          </a:p>
        </p:txBody>
      </p:sp>
      <p:grpSp>
        <p:nvGrpSpPr>
          <p:cNvPr id="3" name="2 Grupo"/>
          <p:cNvGrpSpPr/>
          <p:nvPr/>
        </p:nvGrpSpPr>
        <p:grpSpPr>
          <a:xfrm>
            <a:off x="3554502" y="3429000"/>
            <a:ext cx="2228490" cy="628297"/>
            <a:chOff x="3554502" y="3429000"/>
            <a:chExt cx="2228490" cy="628297"/>
          </a:xfrm>
        </p:grpSpPr>
        <p:sp>
          <p:nvSpPr>
            <p:cNvPr id="9" name="8 CuadroTexto"/>
            <p:cNvSpPr txBox="1"/>
            <p:nvPr/>
          </p:nvSpPr>
          <p:spPr>
            <a:xfrm>
              <a:off x="3718278" y="3429000"/>
              <a:ext cx="30328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AR" dirty="0"/>
                <a:t>S</a:t>
              </a:r>
            </a:p>
          </p:txBody>
        </p:sp>
        <p:sp>
          <p:nvSpPr>
            <p:cNvPr id="10" name="9 CuadroTexto"/>
            <p:cNvSpPr txBox="1"/>
            <p:nvPr/>
          </p:nvSpPr>
          <p:spPr>
            <a:xfrm>
              <a:off x="4019716" y="3429000"/>
              <a:ext cx="16324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AR" dirty="0"/>
                <a:t>MAG.</a:t>
              </a:r>
            </a:p>
          </p:txBody>
        </p:sp>
        <p:sp>
          <p:nvSpPr>
            <p:cNvPr id="2" name="1 CuadroTexto"/>
            <p:cNvSpPr txBox="1"/>
            <p:nvPr/>
          </p:nvSpPr>
          <p:spPr>
            <a:xfrm>
              <a:off x="3554502" y="3735872"/>
              <a:ext cx="335348" cy="307777"/>
            </a:xfrm>
            <a:prstGeom prst="rect">
              <a:avLst/>
            </a:prstGeom>
            <a:noFill/>
          </p:spPr>
          <p:txBody>
            <a:bodyPr wrap="none" rtlCol="0">
              <a:spAutoFit/>
            </a:bodyPr>
            <a:lstStyle/>
            <a:p>
              <a:r>
                <a:rPr lang="es-AR" sz="1400" dirty="0"/>
                <a:t>15</a:t>
              </a:r>
              <a:endParaRPr lang="es-AR" dirty="0"/>
            </a:p>
          </p:txBody>
        </p:sp>
        <p:sp>
          <p:nvSpPr>
            <p:cNvPr id="11" name="10 CuadroTexto"/>
            <p:cNvSpPr txBox="1"/>
            <p:nvPr/>
          </p:nvSpPr>
          <p:spPr>
            <a:xfrm>
              <a:off x="3844870" y="3749520"/>
              <a:ext cx="343364" cy="307777"/>
            </a:xfrm>
            <a:prstGeom prst="rect">
              <a:avLst/>
            </a:prstGeom>
            <a:noFill/>
          </p:spPr>
          <p:txBody>
            <a:bodyPr wrap="none" rtlCol="0">
              <a:spAutoFit/>
            </a:bodyPr>
            <a:lstStyle/>
            <a:p>
              <a:r>
                <a:rPr lang="es-AR" sz="1400" dirty="0"/>
                <a:t>14</a:t>
              </a:r>
            </a:p>
          </p:txBody>
        </p:sp>
        <p:sp>
          <p:nvSpPr>
            <p:cNvPr id="12" name="11 CuadroTexto"/>
            <p:cNvSpPr txBox="1"/>
            <p:nvPr/>
          </p:nvSpPr>
          <p:spPr>
            <a:xfrm>
              <a:off x="5498940" y="3725021"/>
              <a:ext cx="284052" cy="307777"/>
            </a:xfrm>
            <a:prstGeom prst="rect">
              <a:avLst/>
            </a:prstGeom>
            <a:noFill/>
          </p:spPr>
          <p:txBody>
            <a:bodyPr wrap="none" rtlCol="0">
              <a:spAutoFit/>
            </a:bodyPr>
            <a:lstStyle/>
            <a:p>
              <a:r>
                <a:rPr lang="es-AR" sz="1400" dirty="0"/>
                <a:t>0</a:t>
              </a:r>
            </a:p>
          </p:txBody>
        </p:sp>
      </p:grpSp>
    </p:spTree>
    <p:extLst>
      <p:ext uri="{BB962C8B-B14F-4D97-AF65-F5344CB8AC3E}">
        <p14:creationId xmlns:p14="http://schemas.microsoft.com/office/powerpoint/2010/main" val="3686264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348879"/>
            <a:ext cx="7408333" cy="3552805"/>
          </a:xfrm>
        </p:spPr>
        <p:txBody>
          <a:bodyPr>
            <a:normAutofit lnSpcReduction="10000"/>
          </a:bodyPr>
          <a:lstStyle/>
          <a:p>
            <a:pPr algn="just"/>
            <a:r>
              <a:rPr lang="es-AR" dirty="0"/>
              <a:t>Las instrucciones se almacenan en palabras consecutivas a partir de la palabra 000</a:t>
            </a:r>
            <a:r>
              <a:rPr lang="es-AR" baseline="-25000" dirty="0"/>
              <a:t>H</a:t>
            </a:r>
            <a:r>
              <a:rPr lang="es-AR" dirty="0"/>
              <a:t>. </a:t>
            </a:r>
          </a:p>
          <a:p>
            <a:pPr algn="just"/>
            <a:r>
              <a:rPr lang="es-AR" dirty="0"/>
              <a:t>El código de instrucción es de 16 bits, con un formato único de instrucción, el más simple, donde los primeros 4 bits definen el código de operación, y los 12 restantes definen la dirección de un dato (en memoria asignada a datos), de lo contrario, son ignorados.</a:t>
            </a:r>
          </a:p>
          <a:p>
            <a:pPr algn="just"/>
            <a:r>
              <a:rPr lang="es-AR" dirty="0"/>
              <a:t>COP del 0000</a:t>
            </a:r>
            <a:r>
              <a:rPr lang="es-AR" baseline="-25000" dirty="0"/>
              <a:t>B</a:t>
            </a:r>
            <a:r>
              <a:rPr lang="es-AR" dirty="0"/>
              <a:t> al 1111</a:t>
            </a:r>
            <a:r>
              <a:rPr lang="es-AR" baseline="-25000" dirty="0"/>
              <a:t>B</a:t>
            </a: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Formato de instrucción</a:t>
            </a:r>
          </a:p>
        </p:txBody>
      </p:sp>
      <p:grpSp>
        <p:nvGrpSpPr>
          <p:cNvPr id="4" name="3 Grupo"/>
          <p:cNvGrpSpPr/>
          <p:nvPr/>
        </p:nvGrpSpPr>
        <p:grpSpPr>
          <a:xfrm>
            <a:off x="3210469" y="5833445"/>
            <a:ext cx="2501450" cy="902509"/>
            <a:chOff x="3281542" y="5021216"/>
            <a:chExt cx="2501450" cy="902509"/>
          </a:xfrm>
        </p:grpSpPr>
        <p:sp>
          <p:nvSpPr>
            <p:cNvPr id="9" name="8 CuadroTexto"/>
            <p:cNvSpPr txBox="1"/>
            <p:nvPr/>
          </p:nvSpPr>
          <p:spPr>
            <a:xfrm>
              <a:off x="3419872" y="5301208"/>
              <a:ext cx="59984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AR" dirty="0"/>
                <a:t>COP</a:t>
              </a:r>
            </a:p>
          </p:txBody>
        </p:sp>
        <p:sp>
          <p:nvSpPr>
            <p:cNvPr id="10" name="9 CuadroTexto"/>
            <p:cNvSpPr txBox="1"/>
            <p:nvPr/>
          </p:nvSpPr>
          <p:spPr>
            <a:xfrm>
              <a:off x="4019716" y="5301208"/>
              <a:ext cx="16324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AR" dirty="0"/>
                <a:t>MAG.</a:t>
              </a:r>
            </a:p>
          </p:txBody>
        </p:sp>
        <p:sp>
          <p:nvSpPr>
            <p:cNvPr id="2" name="1 CuadroTexto"/>
            <p:cNvSpPr txBox="1"/>
            <p:nvPr/>
          </p:nvSpPr>
          <p:spPr>
            <a:xfrm>
              <a:off x="3281542" y="5021216"/>
              <a:ext cx="335348" cy="307777"/>
            </a:xfrm>
            <a:prstGeom prst="rect">
              <a:avLst/>
            </a:prstGeom>
            <a:noFill/>
          </p:spPr>
          <p:txBody>
            <a:bodyPr wrap="none" rtlCol="0">
              <a:spAutoFit/>
            </a:bodyPr>
            <a:lstStyle/>
            <a:p>
              <a:r>
                <a:rPr lang="es-AR" sz="1400" dirty="0"/>
                <a:t>15</a:t>
              </a:r>
              <a:endParaRPr lang="es-AR" dirty="0"/>
            </a:p>
          </p:txBody>
        </p:sp>
        <p:sp>
          <p:nvSpPr>
            <p:cNvPr id="11" name="10 CuadroTexto"/>
            <p:cNvSpPr txBox="1"/>
            <p:nvPr/>
          </p:nvSpPr>
          <p:spPr>
            <a:xfrm>
              <a:off x="3803926" y="5021216"/>
              <a:ext cx="343364" cy="307777"/>
            </a:xfrm>
            <a:prstGeom prst="rect">
              <a:avLst/>
            </a:prstGeom>
            <a:noFill/>
          </p:spPr>
          <p:txBody>
            <a:bodyPr wrap="none" rtlCol="0">
              <a:spAutoFit/>
            </a:bodyPr>
            <a:lstStyle/>
            <a:p>
              <a:r>
                <a:rPr lang="es-AR" sz="1400" dirty="0"/>
                <a:t>12</a:t>
              </a:r>
            </a:p>
          </p:txBody>
        </p:sp>
        <p:sp>
          <p:nvSpPr>
            <p:cNvPr id="12" name="11 CuadroTexto"/>
            <p:cNvSpPr txBox="1"/>
            <p:nvPr/>
          </p:nvSpPr>
          <p:spPr>
            <a:xfrm>
              <a:off x="5498940" y="5597229"/>
              <a:ext cx="284052" cy="307777"/>
            </a:xfrm>
            <a:prstGeom prst="rect">
              <a:avLst/>
            </a:prstGeom>
            <a:noFill/>
          </p:spPr>
          <p:txBody>
            <a:bodyPr wrap="none" rtlCol="0">
              <a:spAutoFit/>
            </a:bodyPr>
            <a:lstStyle/>
            <a:p>
              <a:r>
                <a:rPr lang="es-AR" sz="1400" dirty="0"/>
                <a:t>0</a:t>
              </a:r>
            </a:p>
          </p:txBody>
        </p:sp>
        <p:sp>
          <p:nvSpPr>
            <p:cNvPr id="13" name="12 CuadroTexto"/>
            <p:cNvSpPr txBox="1"/>
            <p:nvPr/>
          </p:nvSpPr>
          <p:spPr>
            <a:xfrm>
              <a:off x="3944372" y="5615948"/>
              <a:ext cx="309700" cy="307777"/>
            </a:xfrm>
            <a:prstGeom prst="rect">
              <a:avLst/>
            </a:prstGeom>
            <a:noFill/>
          </p:spPr>
          <p:txBody>
            <a:bodyPr wrap="none" rtlCol="0">
              <a:spAutoFit/>
            </a:bodyPr>
            <a:lstStyle/>
            <a:p>
              <a:r>
                <a:rPr lang="es-AR" sz="1400" dirty="0"/>
                <a:t>11</a:t>
              </a:r>
            </a:p>
          </p:txBody>
        </p:sp>
      </p:grpSp>
    </p:spTree>
    <p:extLst>
      <p:ext uri="{BB962C8B-B14F-4D97-AF65-F5344CB8AC3E}">
        <p14:creationId xmlns:p14="http://schemas.microsoft.com/office/powerpoint/2010/main" val="115206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348879"/>
            <a:ext cx="7408333" cy="4320481"/>
          </a:xfrm>
        </p:spPr>
        <p:txBody>
          <a:bodyPr>
            <a:normAutofit fontScale="85000" lnSpcReduction="20000"/>
          </a:bodyPr>
          <a:lstStyle/>
          <a:p>
            <a:pPr algn="just"/>
            <a:r>
              <a:rPr lang="es-AR" dirty="0"/>
              <a:t>La </a:t>
            </a:r>
            <a:r>
              <a:rPr lang="es-AR" b="1" dirty="0"/>
              <a:t>CPU</a:t>
            </a:r>
            <a:r>
              <a:rPr lang="es-AR" dirty="0"/>
              <a:t> de “1” (Unidad Central de Procesamiento) se encarga de buscar las instrucciones de la memoria, interpretarlas y gestionar su ejecución, mientras que los datos son operados aritmética o lógicamente en la </a:t>
            </a:r>
            <a:r>
              <a:rPr lang="es-AR" b="1" dirty="0"/>
              <a:t>ALU</a:t>
            </a:r>
            <a:r>
              <a:rPr lang="es-AR" dirty="0"/>
              <a:t>.</a:t>
            </a:r>
          </a:p>
          <a:p>
            <a:pPr algn="just"/>
            <a:r>
              <a:rPr lang="es-AR" dirty="0"/>
              <a:t>La función de la CPU se puede separar en dos partes:</a:t>
            </a:r>
          </a:p>
          <a:p>
            <a:pPr lvl="1" algn="just"/>
            <a:r>
              <a:rPr lang="es-AR" dirty="0"/>
              <a:t>Tratamiento de instrucciones</a:t>
            </a:r>
          </a:p>
          <a:p>
            <a:pPr lvl="1" algn="just"/>
            <a:r>
              <a:rPr lang="es-AR" dirty="0"/>
              <a:t>Operación de los datos</a:t>
            </a:r>
          </a:p>
          <a:p>
            <a:pPr algn="just"/>
            <a:r>
              <a:rPr lang="es-AR" dirty="0"/>
              <a:t>Del tratamiento de instrucciones se encarga un conjunto de componentes denominado unidad de control (CU o Control Unit), sincronizado por el generador de pulsos de reloj, y de la operación de los datos se encarga la unidad aritmético-lógica (ALU o Aritmetic Logic Unit)</a:t>
            </a:r>
          </a:p>
          <a:p>
            <a:pPr algn="just"/>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Formato de instrucción</a:t>
            </a:r>
          </a:p>
        </p:txBody>
      </p:sp>
    </p:spTree>
    <p:extLst>
      <p:ext uri="{BB962C8B-B14F-4D97-AF65-F5344CB8AC3E}">
        <p14:creationId xmlns:p14="http://schemas.microsoft.com/office/powerpoint/2010/main" val="86199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Formato de instrucción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5523" t="36020" r="1343" b="24179"/>
          <a:stretch/>
        </p:blipFill>
        <p:spPr>
          <a:xfrm>
            <a:off x="412952" y="3284984"/>
            <a:ext cx="8516204" cy="2729552"/>
          </a:xfrm>
          <a:prstGeom prst="rect">
            <a:avLst/>
          </a:prstGeom>
        </p:spPr>
      </p:pic>
    </p:spTree>
    <p:extLst>
      <p:ext uri="{BB962C8B-B14F-4D97-AF65-F5344CB8AC3E}">
        <p14:creationId xmlns:p14="http://schemas.microsoft.com/office/powerpoint/2010/main" val="331321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280639"/>
            <a:ext cx="7408333" cy="4680521"/>
          </a:xfrm>
        </p:spPr>
        <p:txBody>
          <a:bodyPr>
            <a:normAutofit/>
          </a:bodyPr>
          <a:lstStyle/>
          <a:p>
            <a:pPr algn="just"/>
            <a:r>
              <a:rPr lang="es-AR" dirty="0"/>
              <a:t>La CPU merece una dedicación especial, ya que su función es gestionar, precisamente, el procesamiento de información.</a:t>
            </a:r>
          </a:p>
          <a:p>
            <a:pPr algn="just"/>
            <a:r>
              <a:rPr lang="es-AR" dirty="0"/>
              <a:t>La CU toma las instrucciones del programa almacenado en memoria para interpretarlas y ejecutarlas. Este proceso se puede dividir en las etapas siguientes:</a:t>
            </a:r>
          </a:p>
          <a:p>
            <a:pPr lvl="1" algn="just"/>
            <a:r>
              <a:rPr lang="es-AR" dirty="0"/>
              <a:t>Búsqueda de la instrucción en memoria</a:t>
            </a:r>
          </a:p>
          <a:p>
            <a:pPr lvl="1" algn="just"/>
            <a:r>
              <a:rPr lang="es-AR" dirty="0"/>
              <a:t>Interpretación del código de instrucción</a:t>
            </a:r>
          </a:p>
          <a:p>
            <a:pPr lvl="1" algn="just"/>
            <a:r>
              <a:rPr lang="es-AR" dirty="0"/>
              <a:t>Búsqueda del dato afectado (si afecta dato) por la instrucción</a:t>
            </a:r>
          </a:p>
          <a:p>
            <a:pPr lvl="1" algn="just"/>
            <a:r>
              <a:rPr lang="es-AR" dirty="0"/>
              <a:t>Generación de órdenes al módulo que opera sobre ese dato.</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a:t>
            </a:r>
          </a:p>
        </p:txBody>
      </p:sp>
    </p:spTree>
    <p:extLst>
      <p:ext uri="{BB962C8B-B14F-4D97-AF65-F5344CB8AC3E}">
        <p14:creationId xmlns:p14="http://schemas.microsoft.com/office/powerpoint/2010/main" val="2844910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2 Título"/>
          <p:cNvSpPr>
            <a:spLocks noGrp="1"/>
          </p:cNvSpPr>
          <p:nvPr>
            <p:ph type="title"/>
          </p:nvPr>
        </p:nvSpPr>
        <p:spPr>
          <a:xfrm>
            <a:off x="856059" y="618518"/>
            <a:ext cx="7429499" cy="1478570"/>
          </a:xfrm>
        </p:spPr>
        <p:txBody>
          <a:bodyPr>
            <a:normAutofit/>
          </a:bodyPr>
          <a:lstStyle/>
          <a:p>
            <a:r>
              <a:rPr lang="es-AR"/>
              <a:t>Diseño de una Computadora Digital</a:t>
            </a:r>
            <a:endParaRPr lang="es-AR" dirty="0"/>
          </a:p>
        </p:txBody>
      </p:sp>
      <p:pic>
        <p:nvPicPr>
          <p:cNvPr id="3" name="2 Imagen"/>
          <p:cNvPicPr>
            <a:picLocks noChangeAspect="1"/>
          </p:cNvPicPr>
          <p:nvPr/>
        </p:nvPicPr>
        <p:blipFill rotWithShape="1">
          <a:blip r:embed="rId4" cstate="print">
            <a:extLst>
              <a:ext uri="{28A0092B-C50C-407E-A947-70E740481C1C}">
                <a14:useLocalDpi xmlns:a14="http://schemas.microsoft.com/office/drawing/2010/main" val="0"/>
              </a:ext>
            </a:extLst>
          </a:blip>
          <a:srcRect l="15672" t="28863" r="6717" b="23351"/>
          <a:stretch/>
        </p:blipFill>
        <p:spPr>
          <a:xfrm>
            <a:off x="68055" y="2698990"/>
            <a:ext cx="3691171" cy="170452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1 Marcador de contenido"/>
          <p:cNvSpPr>
            <a:spLocks noGrp="1"/>
          </p:cNvSpPr>
          <p:nvPr>
            <p:ph idx="1"/>
          </p:nvPr>
        </p:nvSpPr>
        <p:spPr>
          <a:xfrm>
            <a:off x="3775934" y="2249487"/>
            <a:ext cx="4509624" cy="3541714"/>
          </a:xfrm>
        </p:spPr>
        <p:txBody>
          <a:bodyPr>
            <a:normAutofit/>
          </a:bodyPr>
          <a:lstStyle/>
          <a:p>
            <a:pPr>
              <a:lnSpc>
                <a:spcPct val="110000"/>
              </a:lnSpc>
            </a:pPr>
            <a:r>
              <a:rPr lang="es-AR" sz="1700"/>
              <a:t>El diseño de una computadora digital es la organización de módulos de HW relacionados por rutas de control y datos. Su función es permitir el flujo de señales binarias para transformar datos de entrada en información útil al usuario de la computadora</a:t>
            </a:r>
          </a:p>
          <a:p>
            <a:pPr>
              <a:lnSpc>
                <a:spcPct val="110000"/>
              </a:lnSpc>
            </a:pPr>
            <a:r>
              <a:rPr lang="es-AR" sz="1700"/>
              <a:t>Cada módulo realiza una o varias operaciones sobre datos codificados en sistema binario.</a:t>
            </a:r>
          </a:p>
          <a:p>
            <a:pPr>
              <a:lnSpc>
                <a:spcPct val="110000"/>
              </a:lnSpc>
            </a:pPr>
            <a:r>
              <a:rPr lang="es-AR" sz="1700"/>
              <a:t>El diseño de una computadora es más abstracto que el diseño de la lógica de un módulo y se ocupa de ensamblarlos.</a:t>
            </a:r>
          </a:p>
        </p:txBody>
      </p:sp>
    </p:spTree>
    <p:extLst>
      <p:ext uri="{BB962C8B-B14F-4D97-AF65-F5344CB8AC3E}">
        <p14:creationId xmlns:p14="http://schemas.microsoft.com/office/powerpoint/2010/main" val="193191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99592" y="2280639"/>
                <a:ext cx="7408333" cy="4680521"/>
              </a:xfrm>
            </p:spPr>
            <p:txBody>
              <a:bodyPr>
                <a:normAutofit fontScale="92500" lnSpcReduction="10000"/>
              </a:bodyPr>
              <a:lstStyle/>
              <a:p>
                <a:pPr algn="just"/>
                <a:r>
                  <a:rPr lang="es-AR" dirty="0"/>
                  <a:t>Cuando la CU ejecuta cada instrucción de un programa debe alternar sus etapas </a:t>
                </a:r>
                <a:r>
                  <a:rPr lang="es-AR" i="1" dirty="0"/>
                  <a:t>fetch</a:t>
                </a:r>
                <a:r>
                  <a:rPr lang="es-AR" dirty="0"/>
                  <a:t> (f) y </a:t>
                </a:r>
                <a:r>
                  <a:rPr lang="es-AR" i="1" dirty="0"/>
                  <a:t>execute</a:t>
                </a:r>
                <a:r>
                  <a:rPr lang="es-AR" dirty="0"/>
                  <a:t> (e) desde la primera instrucción hasta la última, esto es: </a:t>
                </a:r>
                <a14:m>
                  <m:oMath xmlns:m="http://schemas.openxmlformats.org/officeDocument/2006/math">
                    <m:sSub>
                      <m:sSubPr>
                        <m:ctrlPr>
                          <a:rPr lang="es-AR" b="0" i="1" smtClean="0">
                            <a:latin typeface="Cambria Math" panose="02040503050406030204" pitchFamily="18" charset="0"/>
                          </a:rPr>
                        </m:ctrlPr>
                      </m:sSubPr>
                      <m:e>
                        <m:r>
                          <a:rPr lang="es-AR" b="0" i="1" smtClean="0">
                            <a:latin typeface="Cambria Math"/>
                          </a:rPr>
                          <m:t>𝑓</m:t>
                        </m:r>
                      </m:e>
                      <m:sub>
                        <m:sSub>
                          <m:sSubPr>
                            <m:ctrlPr>
                              <a:rPr lang="es-AR" b="0" i="1" smtClean="0">
                                <a:latin typeface="Cambria Math" panose="02040503050406030204" pitchFamily="18" charset="0"/>
                              </a:rPr>
                            </m:ctrlPr>
                          </m:sSubPr>
                          <m:e>
                            <m:r>
                              <a:rPr lang="es-AR" b="0" i="1" smtClean="0">
                                <a:latin typeface="Cambria Math"/>
                              </a:rPr>
                              <m:t>𝐼</m:t>
                            </m:r>
                          </m:e>
                          <m:sub>
                            <m:r>
                              <a:rPr lang="es-AR" b="0" i="1" smtClean="0">
                                <a:latin typeface="Cambria Math"/>
                              </a:rPr>
                              <m:t>0</m:t>
                            </m:r>
                          </m:sub>
                        </m:sSub>
                      </m:sub>
                    </m:sSub>
                    <m:r>
                      <a:rPr lang="es-AR" b="0" i="1" smtClean="0">
                        <a:latin typeface="Cambria Math"/>
                      </a:rPr>
                      <m:t>.</m:t>
                    </m:r>
                    <m:sSub>
                      <m:sSubPr>
                        <m:ctrlPr>
                          <a:rPr lang="es-AR" i="1">
                            <a:latin typeface="Cambria Math" panose="02040503050406030204" pitchFamily="18" charset="0"/>
                          </a:rPr>
                        </m:ctrlPr>
                      </m:sSubPr>
                      <m:e>
                        <m:r>
                          <a:rPr lang="es-AR" b="0" i="1" smtClean="0">
                            <a:latin typeface="Cambria Math"/>
                          </a:rPr>
                          <m:t>𝑒</m:t>
                        </m:r>
                      </m:e>
                      <m:sub>
                        <m:sSub>
                          <m:sSubPr>
                            <m:ctrlPr>
                              <a:rPr lang="es-AR" i="1">
                                <a:latin typeface="Cambria Math" panose="02040503050406030204" pitchFamily="18" charset="0"/>
                              </a:rPr>
                            </m:ctrlPr>
                          </m:sSubPr>
                          <m:e>
                            <m:r>
                              <a:rPr lang="es-AR" i="1">
                                <a:latin typeface="Cambria Math"/>
                              </a:rPr>
                              <m:t>𝐼</m:t>
                            </m:r>
                          </m:e>
                          <m:sub>
                            <m:r>
                              <a:rPr lang="es-AR" i="1">
                                <a:latin typeface="Cambria Math"/>
                              </a:rPr>
                              <m:t>0</m:t>
                            </m:r>
                          </m:sub>
                        </m:sSub>
                      </m:sub>
                    </m:sSub>
                    <m:r>
                      <a:rPr lang="es-AR" b="0" i="1" smtClean="0">
                        <a:latin typeface="Cambria Math"/>
                      </a:rPr>
                      <m:t>,</m:t>
                    </m:r>
                    <m:sSub>
                      <m:sSubPr>
                        <m:ctrlPr>
                          <a:rPr lang="es-AR" i="1">
                            <a:latin typeface="Cambria Math" panose="02040503050406030204" pitchFamily="18" charset="0"/>
                          </a:rPr>
                        </m:ctrlPr>
                      </m:sSubPr>
                      <m:e>
                        <m:r>
                          <a:rPr lang="es-AR" i="1">
                            <a:latin typeface="Cambria Math"/>
                          </a:rPr>
                          <m:t>𝑓</m:t>
                        </m:r>
                      </m:e>
                      <m:sub>
                        <m:sSub>
                          <m:sSubPr>
                            <m:ctrlPr>
                              <a:rPr lang="es-AR" i="1">
                                <a:latin typeface="Cambria Math" panose="02040503050406030204" pitchFamily="18" charset="0"/>
                              </a:rPr>
                            </m:ctrlPr>
                          </m:sSubPr>
                          <m:e>
                            <m:r>
                              <a:rPr lang="es-AR" i="1">
                                <a:latin typeface="Cambria Math"/>
                              </a:rPr>
                              <m:t>𝐼</m:t>
                            </m:r>
                          </m:e>
                          <m:sub>
                            <m:r>
                              <a:rPr lang="es-AR" b="0" i="1" smtClean="0">
                                <a:latin typeface="Cambria Math"/>
                              </a:rPr>
                              <m:t>1</m:t>
                            </m:r>
                          </m:sub>
                        </m:sSub>
                      </m:sub>
                    </m:sSub>
                    <m:r>
                      <a:rPr lang="es-AR" i="1">
                        <a:latin typeface="Cambria Math"/>
                      </a:rPr>
                      <m:t>.</m:t>
                    </m:r>
                    <m:sSub>
                      <m:sSubPr>
                        <m:ctrlPr>
                          <a:rPr lang="es-AR" i="1">
                            <a:latin typeface="Cambria Math" panose="02040503050406030204" pitchFamily="18" charset="0"/>
                          </a:rPr>
                        </m:ctrlPr>
                      </m:sSubPr>
                      <m:e>
                        <m:r>
                          <a:rPr lang="es-AR" i="1">
                            <a:latin typeface="Cambria Math"/>
                          </a:rPr>
                          <m:t>𝑒</m:t>
                        </m:r>
                      </m:e>
                      <m:sub>
                        <m:sSub>
                          <m:sSubPr>
                            <m:ctrlPr>
                              <a:rPr lang="es-AR" i="1">
                                <a:latin typeface="Cambria Math" panose="02040503050406030204" pitchFamily="18" charset="0"/>
                              </a:rPr>
                            </m:ctrlPr>
                          </m:sSubPr>
                          <m:e>
                            <m:r>
                              <a:rPr lang="es-AR" i="1">
                                <a:latin typeface="Cambria Math"/>
                              </a:rPr>
                              <m:t>𝐼</m:t>
                            </m:r>
                          </m:e>
                          <m:sub>
                            <m:r>
                              <a:rPr lang="es-AR" b="0" i="1" smtClean="0">
                                <a:latin typeface="Cambria Math"/>
                              </a:rPr>
                              <m:t>1</m:t>
                            </m:r>
                          </m:sub>
                        </m:sSub>
                      </m:sub>
                    </m:sSub>
                  </m:oMath>
                </a14:m>
                <a:r>
                  <a:rPr lang="es-AR" dirty="0"/>
                  <a:t>,…, </a:t>
                </a:r>
                <a14:m>
                  <m:oMath xmlns:m="http://schemas.openxmlformats.org/officeDocument/2006/math">
                    <m:sSub>
                      <m:sSubPr>
                        <m:ctrlPr>
                          <a:rPr lang="es-AR" i="1">
                            <a:latin typeface="Cambria Math" panose="02040503050406030204" pitchFamily="18" charset="0"/>
                          </a:rPr>
                        </m:ctrlPr>
                      </m:sSubPr>
                      <m:e>
                        <m:r>
                          <a:rPr lang="es-AR" i="1">
                            <a:latin typeface="Cambria Math"/>
                          </a:rPr>
                          <m:t>𝑓</m:t>
                        </m:r>
                      </m:e>
                      <m:sub>
                        <m:sSub>
                          <m:sSubPr>
                            <m:ctrlPr>
                              <a:rPr lang="es-AR" i="1">
                                <a:latin typeface="Cambria Math" panose="02040503050406030204" pitchFamily="18" charset="0"/>
                              </a:rPr>
                            </m:ctrlPr>
                          </m:sSubPr>
                          <m:e>
                            <m:r>
                              <a:rPr lang="es-AR" i="1">
                                <a:latin typeface="Cambria Math"/>
                              </a:rPr>
                              <m:t>𝐼</m:t>
                            </m:r>
                          </m:e>
                          <m:sub>
                            <m:r>
                              <a:rPr lang="es-AR" b="0" i="1" smtClean="0">
                                <a:latin typeface="Cambria Math"/>
                              </a:rPr>
                              <m:t>𝑛</m:t>
                            </m:r>
                          </m:sub>
                        </m:sSub>
                      </m:sub>
                    </m:sSub>
                    <m:r>
                      <a:rPr lang="es-AR" i="1">
                        <a:latin typeface="Cambria Math"/>
                      </a:rPr>
                      <m:t>.</m:t>
                    </m:r>
                    <m:sSub>
                      <m:sSubPr>
                        <m:ctrlPr>
                          <a:rPr lang="es-AR" i="1">
                            <a:latin typeface="Cambria Math" panose="02040503050406030204" pitchFamily="18" charset="0"/>
                          </a:rPr>
                        </m:ctrlPr>
                      </m:sSubPr>
                      <m:e>
                        <m:r>
                          <a:rPr lang="es-AR" i="1">
                            <a:latin typeface="Cambria Math"/>
                          </a:rPr>
                          <m:t>𝑒</m:t>
                        </m:r>
                      </m:e>
                      <m:sub>
                        <m:sSub>
                          <m:sSubPr>
                            <m:ctrlPr>
                              <a:rPr lang="es-AR" i="1">
                                <a:latin typeface="Cambria Math" panose="02040503050406030204" pitchFamily="18" charset="0"/>
                              </a:rPr>
                            </m:ctrlPr>
                          </m:sSubPr>
                          <m:e>
                            <m:r>
                              <a:rPr lang="es-AR" i="1">
                                <a:latin typeface="Cambria Math"/>
                              </a:rPr>
                              <m:t>𝐼</m:t>
                            </m:r>
                          </m:e>
                          <m:sub>
                            <m:r>
                              <a:rPr lang="es-AR" b="0" i="1" smtClean="0">
                                <a:latin typeface="Cambria Math"/>
                              </a:rPr>
                              <m:t>𝑛</m:t>
                            </m:r>
                          </m:sub>
                        </m:sSub>
                      </m:sub>
                    </m:sSub>
                  </m:oMath>
                </a14:m>
                <a:endParaRPr lang="es-AR" dirty="0"/>
              </a:p>
              <a:p>
                <a:pPr algn="just"/>
                <a:r>
                  <a:rPr lang="es-AR" dirty="0"/>
                  <a:t>La secuencia del ciclo </a:t>
                </a:r>
                <a14:m>
                  <m:oMath xmlns:m="http://schemas.openxmlformats.org/officeDocument/2006/math">
                    <m:sSub>
                      <m:sSubPr>
                        <m:ctrlPr>
                          <a:rPr lang="es-AR" i="1">
                            <a:latin typeface="Cambria Math" panose="02040503050406030204" pitchFamily="18" charset="0"/>
                          </a:rPr>
                        </m:ctrlPr>
                      </m:sSubPr>
                      <m:e>
                        <m:r>
                          <a:rPr lang="es-AR" i="1">
                            <a:latin typeface="Cambria Math"/>
                          </a:rPr>
                          <m:t>𝑓</m:t>
                        </m:r>
                      </m:e>
                      <m:sub>
                        <m:sSub>
                          <m:sSubPr>
                            <m:ctrlPr>
                              <a:rPr lang="es-AR" i="1">
                                <a:latin typeface="Cambria Math" panose="02040503050406030204" pitchFamily="18" charset="0"/>
                              </a:rPr>
                            </m:ctrlPr>
                          </m:sSubPr>
                          <m:e>
                            <m:r>
                              <a:rPr lang="es-AR" i="1">
                                <a:latin typeface="Cambria Math"/>
                              </a:rPr>
                              <m:t>𝐼</m:t>
                            </m:r>
                          </m:e>
                          <m:sub>
                            <m:r>
                              <a:rPr lang="es-AR" b="0" i="1" smtClean="0">
                                <a:latin typeface="Cambria Math"/>
                              </a:rPr>
                              <m:t>𝑖</m:t>
                            </m:r>
                          </m:sub>
                        </m:sSub>
                      </m:sub>
                    </m:sSub>
                    <m:r>
                      <a:rPr lang="es-AR" i="1">
                        <a:latin typeface="Cambria Math"/>
                      </a:rPr>
                      <m:t>.</m:t>
                    </m:r>
                    <m:sSub>
                      <m:sSubPr>
                        <m:ctrlPr>
                          <a:rPr lang="es-AR" i="1">
                            <a:latin typeface="Cambria Math" panose="02040503050406030204" pitchFamily="18" charset="0"/>
                          </a:rPr>
                        </m:ctrlPr>
                      </m:sSubPr>
                      <m:e>
                        <m:r>
                          <a:rPr lang="es-AR" i="1">
                            <a:latin typeface="Cambria Math"/>
                          </a:rPr>
                          <m:t>𝑒</m:t>
                        </m:r>
                      </m:e>
                      <m:sub>
                        <m:sSub>
                          <m:sSubPr>
                            <m:ctrlPr>
                              <a:rPr lang="es-AR" i="1">
                                <a:latin typeface="Cambria Math" panose="02040503050406030204" pitchFamily="18" charset="0"/>
                              </a:rPr>
                            </m:ctrlPr>
                          </m:sSubPr>
                          <m:e>
                            <m:r>
                              <a:rPr lang="es-AR" i="1">
                                <a:latin typeface="Cambria Math"/>
                              </a:rPr>
                              <m:t>𝐼</m:t>
                            </m:r>
                          </m:e>
                          <m:sub>
                            <m:r>
                              <a:rPr lang="es-AR" b="0" i="1" smtClean="0">
                                <a:latin typeface="Cambria Math"/>
                              </a:rPr>
                              <m:t>𝑖</m:t>
                            </m:r>
                          </m:sub>
                        </m:sSub>
                      </m:sub>
                    </m:sSub>
                  </m:oMath>
                </a14:m>
                <a:r>
                  <a:rPr lang="es-AR" dirty="0"/>
                  <a:t> se denomina </a:t>
                </a:r>
                <a:r>
                  <a:rPr lang="es-AR" b="1" dirty="0"/>
                  <a:t>ciclo de instrucción</a:t>
                </a:r>
                <a:r>
                  <a:rPr lang="es-AR" dirty="0"/>
                  <a:t>.</a:t>
                </a:r>
              </a:p>
              <a:p>
                <a:pPr algn="just"/>
                <a:r>
                  <a:rPr lang="es-AR" dirty="0"/>
                  <a:t>Para cada fase </a:t>
                </a:r>
                <a14:m>
                  <m:oMath xmlns:m="http://schemas.openxmlformats.org/officeDocument/2006/math">
                    <m:sSub>
                      <m:sSubPr>
                        <m:ctrlPr>
                          <a:rPr lang="es-AR" i="1">
                            <a:latin typeface="Cambria Math" panose="02040503050406030204" pitchFamily="18" charset="0"/>
                          </a:rPr>
                        </m:ctrlPr>
                      </m:sSubPr>
                      <m:e>
                        <m:r>
                          <a:rPr lang="es-AR" i="1">
                            <a:latin typeface="Cambria Math"/>
                          </a:rPr>
                          <m:t>𝑓</m:t>
                        </m:r>
                      </m:e>
                      <m:sub>
                        <m:sSub>
                          <m:sSubPr>
                            <m:ctrlPr>
                              <a:rPr lang="es-AR" i="1">
                                <a:latin typeface="Cambria Math" panose="02040503050406030204" pitchFamily="18" charset="0"/>
                              </a:rPr>
                            </m:ctrlPr>
                          </m:sSubPr>
                          <m:e>
                            <m:r>
                              <a:rPr lang="es-AR" i="1">
                                <a:latin typeface="Cambria Math"/>
                              </a:rPr>
                              <m:t>𝐼</m:t>
                            </m:r>
                          </m:e>
                          <m:sub>
                            <m:r>
                              <a:rPr lang="es-AR" i="1">
                                <a:latin typeface="Cambria Math"/>
                              </a:rPr>
                              <m:t>𝑖</m:t>
                            </m:r>
                          </m:sub>
                        </m:sSub>
                      </m:sub>
                    </m:sSub>
                  </m:oMath>
                </a14:m>
                <a:r>
                  <a:rPr lang="es-AR" dirty="0"/>
                  <a:t> la CU debe enviar a la memoria la dirección de la palabra donde se encuentra la instrucción, una orden de lectura y una orden de transferencia de la instrucción a la CU. La CU retiene la dirección de la instrucción en un registro especial denominado “Puntero de Instrucción” (IP o </a:t>
                </a:r>
                <a:r>
                  <a:rPr lang="es-AR" i="1" dirty="0"/>
                  <a:t>Instruction Pointer</a:t>
                </a:r>
                <a:r>
                  <a:rPr lang="es-AR" dirty="0"/>
                  <a:t>) o “Contador de Programa” (PC o </a:t>
                </a:r>
                <a:r>
                  <a:rPr lang="es-AR" i="1" dirty="0"/>
                  <a:t>Program Counter</a:t>
                </a:r>
                <a:r>
                  <a:rPr lang="es-AR" dirty="0"/>
                  <a:t>)</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99592" y="2280639"/>
                <a:ext cx="7408333" cy="4680521"/>
              </a:xfrm>
              <a:blipFill>
                <a:blip r:embed="rId3"/>
                <a:stretch>
                  <a:fillRect l="-1481" t="-2083" r="-1070"/>
                </a:stretch>
              </a:blipFill>
            </p:spPr>
            <p:txBody>
              <a:bodyPr/>
              <a:lstStyle/>
              <a:p>
                <a:r>
                  <a:rPr lang="en-US">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Tree>
    <p:extLst>
      <p:ext uri="{BB962C8B-B14F-4D97-AF65-F5344CB8AC3E}">
        <p14:creationId xmlns:p14="http://schemas.microsoft.com/office/powerpoint/2010/main" val="28145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99592" y="2280639"/>
                <a:ext cx="7408333" cy="4680521"/>
              </a:xfrm>
            </p:spPr>
            <p:txBody>
              <a:bodyPr>
                <a:normAutofit/>
              </a:bodyPr>
              <a:lstStyle/>
              <a:p>
                <a:pPr algn="just"/>
                <a:r>
                  <a:rPr lang="es-AR" dirty="0"/>
                  <a:t>La longitud del IP depende de la cantidad de bits que se necesiten para direccionar cualquier instrucción en la memoria asignada al programa.</a:t>
                </a:r>
              </a:p>
              <a:p>
                <a:pPr algn="just"/>
                <a:r>
                  <a:rPr lang="es-AR" dirty="0"/>
                  <a:t>Si para “1” una instrucción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a:rPr>
                          <m:t>𝐼</m:t>
                        </m:r>
                      </m:e>
                      <m:sub>
                        <m:r>
                          <a:rPr lang="es-AR" b="0" i="1" smtClean="0">
                            <a:latin typeface="Cambria Math"/>
                          </a:rPr>
                          <m:t>𝑛</m:t>
                        </m:r>
                      </m:sub>
                    </m:sSub>
                  </m:oMath>
                </a14:m>
                <a:r>
                  <a:rPr lang="es-AR" dirty="0"/>
                  <a:t> podría “supuestamente” alojarse en la palabra FFF</a:t>
                </a:r>
                <a:r>
                  <a:rPr lang="es-AR" baseline="-25000" dirty="0"/>
                  <a:t>H </a:t>
                </a:r>
                <a:r>
                  <a:rPr lang="es-AR" dirty="0"/>
                  <a:t>que es la última, por lo tanto el IP mide 12 bits como máximo, que permiten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12</m:t>
                        </m:r>
                      </m:sup>
                    </m:sSup>
                  </m:oMath>
                </a14:m>
                <a:r>
                  <a:rPr lang="es-AR" dirty="0"/>
                  <a:t> direcciones numeradas de 0 a 4095</a:t>
                </a:r>
                <a:r>
                  <a:rPr lang="es-AR" baseline="-25000" dirty="0"/>
                  <a:t>10</a:t>
                </a:r>
                <a:r>
                  <a:rPr lang="es-AR" dirty="0"/>
                  <a:t>. O sea que este puntero puede hacer referencia a las 4k direcciones de memoria, la última de ellas se representa con doce 1 binarios (FFF</a:t>
                </a:r>
                <a:r>
                  <a:rPr lang="es-AR" baseline="-25000" dirty="0"/>
                  <a:t>H</a:t>
                </a:r>
                <a:r>
                  <a:rPr lang="es-AR" dirty="0"/>
                  <a:t>)</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99592" y="2280639"/>
                <a:ext cx="7408333" cy="4680521"/>
              </a:xfrm>
              <a:blipFill rotWithShape="1">
                <a:blip r:embed="rId3"/>
                <a:stretch>
                  <a:fillRect l="-1317" t="-1432" r="-1235"/>
                </a:stretch>
              </a:blipFill>
            </p:spPr>
            <p:txBody>
              <a:bodyPr/>
              <a:lstStyle/>
              <a:p>
                <a:r>
                  <a:rPr lang="es-AR">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Tree>
    <p:extLst>
      <p:ext uri="{BB962C8B-B14F-4D97-AF65-F5344CB8AC3E}">
        <p14:creationId xmlns:p14="http://schemas.microsoft.com/office/powerpoint/2010/main" val="358744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280639"/>
            <a:ext cx="7408333" cy="4680521"/>
          </a:xfrm>
        </p:spPr>
        <p:txBody>
          <a:bodyPr>
            <a:normAutofit/>
          </a:bodyPr>
          <a:lstStyle/>
          <a:p>
            <a:pPr algn="just"/>
            <a:r>
              <a:rPr lang="es-AR" dirty="0"/>
              <a:t>Las instrucciones se almacenan en palabras sucesivas y ocupan en este caso una sola palabra, por esta razón, el IP debe poder incrementarse en una unidad para señalar siempre la próxima instrucción para buscar, luego de una ejecución.</a:t>
            </a:r>
          </a:p>
          <a:p>
            <a:pPr algn="just"/>
            <a:r>
              <a:rPr lang="es-AR" dirty="0"/>
              <a:t>Debe tenerse en cuenta que el IP también puede aceptar un valor cualquiera impuesto por una instrucción que provoca una ruptura de secuencia en el programa.</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Tree>
    <p:extLst>
      <p:ext uri="{BB962C8B-B14F-4D97-AF65-F5344CB8AC3E}">
        <p14:creationId xmlns:p14="http://schemas.microsoft.com/office/powerpoint/2010/main" val="2163999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6716" t="16717" r="4030" b="26766"/>
          <a:stretch/>
        </p:blipFill>
        <p:spPr>
          <a:xfrm>
            <a:off x="525438" y="2275595"/>
            <a:ext cx="8161362" cy="3875964"/>
          </a:xfrm>
          <a:prstGeom prst="rect">
            <a:avLst/>
          </a:prstGeom>
        </p:spPr>
      </p:pic>
    </p:spTree>
    <p:extLst>
      <p:ext uri="{BB962C8B-B14F-4D97-AF65-F5344CB8AC3E}">
        <p14:creationId xmlns:p14="http://schemas.microsoft.com/office/powerpoint/2010/main" val="1895141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280639"/>
            <a:ext cx="7408333" cy="4680521"/>
          </a:xfrm>
        </p:spPr>
        <p:txBody>
          <a:bodyPr>
            <a:normAutofit/>
          </a:bodyPr>
          <a:lstStyle/>
          <a:p>
            <a:pPr algn="just"/>
            <a:r>
              <a:rPr lang="es-AR" dirty="0"/>
              <a:t>Una vez que la CU envía a memoria el contenido de la IP, da la orden de lectura para que la palabra implicada, que llamaremos </a:t>
            </a:r>
            <a:r>
              <a:rPr lang="es-AR" i="1" dirty="0"/>
              <a:t>W</a:t>
            </a:r>
            <a:r>
              <a:rPr lang="es-AR" dirty="0"/>
              <a:t>, se almacene en el registro de palabra de memoria (MDR o </a:t>
            </a:r>
            <a:r>
              <a:rPr lang="es-AR" i="1" dirty="0"/>
              <a:t>Memory Data Register</a:t>
            </a:r>
            <a:r>
              <a:rPr lang="es-AR" dirty="0"/>
              <a:t>).</a:t>
            </a:r>
          </a:p>
          <a:p>
            <a:pPr algn="just"/>
            <a:r>
              <a:rPr lang="es-AR" dirty="0"/>
              <a:t>Usualmente, la unidad de acceso a memoria es el bit; aquí la computadora “1” tiene una memoria organizada por palabras de 2 bytes y la unidad de direccionamiento es entonces la palabra (</a:t>
            </a:r>
            <a:r>
              <a:rPr lang="es-AR" i="1" dirty="0"/>
              <a:t>W</a:t>
            </a:r>
            <a:r>
              <a:rPr lang="es-AR" dirty="0"/>
              <a:t>).</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Tree>
    <p:extLst>
      <p:ext uri="{BB962C8B-B14F-4D97-AF65-F5344CB8AC3E}">
        <p14:creationId xmlns:p14="http://schemas.microsoft.com/office/powerpoint/2010/main" val="304302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280639"/>
            <a:ext cx="7408333" cy="4680521"/>
          </a:xfrm>
        </p:spPr>
        <p:txBody>
          <a:bodyPr>
            <a:normAutofit/>
          </a:bodyPr>
          <a:lstStyle/>
          <a:p>
            <a:pPr algn="just"/>
            <a:r>
              <a:rPr lang="es-AR" dirty="0"/>
              <a:t>Por último, la etapa </a:t>
            </a:r>
            <a:r>
              <a:rPr lang="es-AR" i="1" dirty="0"/>
              <a:t>fetch</a:t>
            </a:r>
            <a:r>
              <a:rPr lang="es-AR" dirty="0"/>
              <a:t> termina con la transferencia de la instrucción leída a un registro interno de la CU, donde la instrucción permanecerá almacenada mientras dure su ejecución. Este registro se denomina registro de instrucción (IR o </a:t>
            </a:r>
            <a:r>
              <a:rPr lang="es-AR" i="1" dirty="0"/>
              <a:t>Instruction Register</a:t>
            </a:r>
            <a:r>
              <a:rPr lang="es-AR" dirty="0"/>
              <a:t>) y su capacidad soporta el conjunto de bits del código de instrucción, en este caso, 16 bits</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7910" t="28657" r="4626" b="39900"/>
          <a:stretch/>
        </p:blipFill>
        <p:spPr>
          <a:xfrm>
            <a:off x="1281549" y="4940936"/>
            <a:ext cx="6845461" cy="1845704"/>
          </a:xfrm>
          <a:prstGeom prst="rect">
            <a:avLst/>
          </a:prstGeom>
        </p:spPr>
      </p:pic>
    </p:spTree>
    <p:extLst>
      <p:ext uri="{BB962C8B-B14F-4D97-AF65-F5344CB8AC3E}">
        <p14:creationId xmlns:p14="http://schemas.microsoft.com/office/powerpoint/2010/main" val="4133499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99592" y="2280639"/>
                <a:ext cx="7408333" cy="4680521"/>
              </a:xfrm>
            </p:spPr>
            <p:txBody>
              <a:bodyPr>
                <a:normAutofit lnSpcReduction="10000"/>
              </a:bodyPr>
              <a:lstStyle/>
              <a:p>
                <a:pPr algn="just"/>
                <a:r>
                  <a:rPr lang="es-AR" dirty="0"/>
                  <a:t>En este caso, la interpretación del COP la realiza un decodificador </a:t>
                </a:r>
                <a14:m>
                  <m:oMath xmlns:m="http://schemas.openxmlformats.org/officeDocument/2006/math">
                    <m:r>
                      <a:rPr lang="es-AR" b="0" i="1" smtClean="0">
                        <a:latin typeface="Cambria Math"/>
                      </a:rPr>
                      <m:t>4.</m:t>
                    </m:r>
                    <m:sSup>
                      <m:sSupPr>
                        <m:ctrlPr>
                          <a:rPr lang="es-AR" b="0" i="1" smtClean="0">
                            <a:latin typeface="Cambria Math" panose="02040503050406030204" pitchFamily="18" charset="0"/>
                          </a:rPr>
                        </m:ctrlPr>
                      </m:sSupPr>
                      <m:e>
                        <m:r>
                          <a:rPr lang="es-AR" b="0" i="1" smtClean="0">
                            <a:latin typeface="Cambria Math"/>
                          </a:rPr>
                          <m:t>2</m:t>
                        </m:r>
                      </m:e>
                      <m:sup>
                        <m:r>
                          <a:rPr lang="es-AR" b="0" i="1" smtClean="0">
                            <a:latin typeface="Cambria Math"/>
                          </a:rPr>
                          <m:t>4</m:t>
                        </m:r>
                      </m:sup>
                    </m:sSup>
                    <m:r>
                      <a:rPr lang="es-AR" b="0" i="1" smtClean="0">
                        <a:latin typeface="Cambria Math"/>
                      </a:rPr>
                      <m:t>=4.16</m:t>
                    </m:r>
                  </m:oMath>
                </a14:m>
                <a:r>
                  <a:rPr lang="es-AR" dirty="0"/>
                  <a:t>, lo que significa que con 4 dígitos binarios se generan 16 instrucciones referenciadas por una de las salidas del circuito COP.</a:t>
                </a:r>
              </a:p>
              <a:p>
                <a:pPr algn="just"/>
                <a:r>
                  <a:rPr lang="es-AR" dirty="0"/>
                  <a:t>La zona denominada DATA es de 12 bits, se relaciona con el MAR (</a:t>
                </a:r>
                <a:r>
                  <a:rPr lang="es-AR" i="1" dirty="0"/>
                  <a:t>Memory Address Register</a:t>
                </a:r>
                <a:r>
                  <a:rPr lang="es-AR" dirty="0"/>
                  <a:t>) cuando se debe tomar un dato de memoria y con el IP cuando se debe romper la secuencia normal del programa. Esta zona se ignora cuando la instrucción no afecta dato alguno. La CU actualiza el IP y entra en la fase </a:t>
                </a:r>
                <a:r>
                  <a:rPr lang="es-AR" i="1" dirty="0"/>
                  <a:t>execute</a:t>
                </a:r>
                <a:r>
                  <a:rPr lang="es-AR" dirty="0"/>
                  <a:t> de la instrucción buscada.</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99592" y="2280639"/>
                <a:ext cx="7408333" cy="4680521"/>
              </a:xfrm>
              <a:blipFill>
                <a:blip r:embed="rId3"/>
                <a:stretch>
                  <a:fillRect l="-1728" t="-2214" r="-1235" b="-1693"/>
                </a:stretch>
              </a:blipFill>
            </p:spPr>
            <p:txBody>
              <a:bodyPr/>
              <a:lstStyle/>
              <a:p>
                <a:r>
                  <a:rPr lang="en-US">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Tree>
    <p:extLst>
      <p:ext uri="{BB962C8B-B14F-4D97-AF65-F5344CB8AC3E}">
        <p14:creationId xmlns:p14="http://schemas.microsoft.com/office/powerpoint/2010/main" val="376818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99592" y="2212399"/>
                <a:ext cx="7408333" cy="4680521"/>
              </a:xfrm>
            </p:spPr>
            <p:txBody>
              <a:bodyPr>
                <a:normAutofit fontScale="92500" lnSpcReduction="20000"/>
              </a:bodyPr>
              <a:lstStyle/>
              <a:p>
                <a:pPr algn="just"/>
                <a:r>
                  <a:rPr lang="es-AR" dirty="0"/>
                  <a:t>En un </a:t>
                </a:r>
                <a:r>
                  <a:rPr lang="es-AR" i="1" dirty="0"/>
                  <a:t>flag</a:t>
                </a:r>
                <a:r>
                  <a:rPr lang="es-AR" dirty="0"/>
                  <a:t> llamado F (fase) se retiene un 1 durante la fase de búsqueda, que cambia a 0 cuando comienza la fase de ejecución. Su función es importantísima para la CU de “1”, porque le permite alternar de una fase a otra, inhibiendo órdenes de búsqueda durante la fase de ejecución, y al revés.</a:t>
                </a:r>
              </a:p>
              <a:p>
                <a:pPr algn="just"/>
                <a:r>
                  <a:rPr lang="es-AR" dirty="0"/>
                  <a:t>Los componentes de HW implicados en la fase fetch y la secuencia de sus eventos, son los siguientes:</a:t>
                </a:r>
              </a:p>
              <a:p>
                <a:pPr marL="759143" lvl="1" indent="-457200" algn="just">
                  <a:buFont typeface="+mj-lt"/>
                  <a:buAutoNum type="arabicPeriod"/>
                </a:pPr>
                <a:r>
                  <a:rPr lang="es-AR" dirty="0"/>
                  <a:t>IP         </a:t>
                </a:r>
                <a:r>
                  <a:rPr lang="es-AR" dirty="0">
                    <a:sym typeface="Wingdings" panose="05000000000000000000" pitchFamily="2" charset="2"/>
                  </a:rPr>
                  <a:t>   MAR					</a:t>
                </a:r>
                <a14:m>
                  <m:oMath xmlns:m="http://schemas.openxmlformats.org/officeDocument/2006/math">
                    <m:sSub>
                      <m:sSubPr>
                        <m:ctrlPr>
                          <a:rPr lang="es-AR" i="1" smtClean="0">
                            <a:latin typeface="Cambria Math" panose="02040503050406030204" pitchFamily="18" charset="0"/>
                            <a:sym typeface="Wingdings" panose="05000000000000000000" pitchFamily="2" charset="2"/>
                          </a:rPr>
                        </m:ctrlPr>
                      </m:sSubPr>
                      <m:e>
                        <m:r>
                          <a:rPr lang="es-AR" b="0" i="1" smtClean="0">
                            <a:latin typeface="Cambria Math"/>
                            <a:sym typeface="Wingdings" panose="05000000000000000000" pitchFamily="2" charset="2"/>
                          </a:rPr>
                          <m:t>𝑡</m:t>
                        </m:r>
                      </m:e>
                      <m:sub>
                        <m:r>
                          <a:rPr lang="es-AR" b="0" i="1" smtClean="0">
                            <a:latin typeface="Cambria Math"/>
                            <a:sym typeface="Wingdings" panose="05000000000000000000" pitchFamily="2" charset="2"/>
                          </a:rPr>
                          <m:t>0</m:t>
                        </m:r>
                      </m:sub>
                    </m:sSub>
                  </m:oMath>
                </a14:m>
                <a:endParaRPr lang="es-AR" dirty="0">
                  <a:sym typeface="Wingdings" panose="05000000000000000000" pitchFamily="2" charset="2"/>
                </a:endParaRPr>
              </a:p>
              <a:p>
                <a:pPr marL="759143" lvl="1" indent="-457200" algn="just">
                  <a:buFont typeface="+mj-lt"/>
                  <a:buAutoNum type="arabicPeriod"/>
                </a:pPr>
                <a:r>
                  <a:rPr lang="es-AR" dirty="0"/>
                  <a:t>Word  </a:t>
                </a:r>
                <a:r>
                  <a:rPr lang="es-AR" dirty="0">
                    <a:sym typeface="Wingdings" panose="05000000000000000000" pitchFamily="2" charset="2"/>
                  </a:rPr>
                  <a:t>   MDR (por orden de lectura)		 </a:t>
                </a:r>
                <a14:m>
                  <m:oMath xmlns:m="http://schemas.openxmlformats.org/officeDocument/2006/math">
                    <m:sSub>
                      <m:sSubPr>
                        <m:ctrlPr>
                          <a:rPr lang="es-AR" i="1">
                            <a:latin typeface="Cambria Math" panose="02040503050406030204" pitchFamily="18" charset="0"/>
                            <a:sym typeface="Wingdings" panose="05000000000000000000" pitchFamily="2" charset="2"/>
                          </a:rPr>
                        </m:ctrlPr>
                      </m:sSubPr>
                      <m:e>
                        <m:r>
                          <a:rPr lang="es-AR" i="1">
                            <a:latin typeface="Cambria Math"/>
                            <a:sym typeface="Wingdings" panose="05000000000000000000" pitchFamily="2" charset="2"/>
                          </a:rPr>
                          <m:t>𝑡</m:t>
                        </m:r>
                      </m:e>
                      <m:sub>
                        <m:r>
                          <a:rPr lang="es-AR" b="0" i="1" smtClean="0">
                            <a:latin typeface="Cambria Math"/>
                            <a:sym typeface="Wingdings" panose="05000000000000000000" pitchFamily="2" charset="2"/>
                          </a:rPr>
                          <m:t>1</m:t>
                        </m:r>
                      </m:sub>
                    </m:sSub>
                  </m:oMath>
                </a14:m>
                <a:endParaRPr lang="es-AR" dirty="0">
                  <a:sym typeface="Wingdings" panose="05000000000000000000" pitchFamily="2" charset="2"/>
                </a:endParaRPr>
              </a:p>
              <a:p>
                <a:pPr marL="759143" lvl="1" indent="-457200" algn="just">
                  <a:buFont typeface="+mj-lt"/>
                  <a:buAutoNum type="arabicPeriod"/>
                </a:pPr>
                <a:r>
                  <a:rPr lang="es-AR" dirty="0"/>
                  <a:t>MDR   </a:t>
                </a:r>
                <a:r>
                  <a:rPr lang="es-AR" dirty="0">
                    <a:sym typeface="Wingdings" panose="05000000000000000000" pitchFamily="2" charset="2"/>
                  </a:rPr>
                  <a:t>   IR					 </a:t>
                </a:r>
                <a14:m>
                  <m:oMath xmlns:m="http://schemas.openxmlformats.org/officeDocument/2006/math">
                    <m:sSub>
                      <m:sSubPr>
                        <m:ctrlPr>
                          <a:rPr lang="es-AR" i="1">
                            <a:latin typeface="Cambria Math" panose="02040503050406030204" pitchFamily="18" charset="0"/>
                            <a:sym typeface="Wingdings" panose="05000000000000000000" pitchFamily="2" charset="2"/>
                          </a:rPr>
                        </m:ctrlPr>
                      </m:sSubPr>
                      <m:e>
                        <m:r>
                          <a:rPr lang="es-AR" i="1">
                            <a:latin typeface="Cambria Math"/>
                            <a:sym typeface="Wingdings" panose="05000000000000000000" pitchFamily="2" charset="2"/>
                          </a:rPr>
                          <m:t>𝑡</m:t>
                        </m:r>
                      </m:e>
                      <m:sub>
                        <m:r>
                          <a:rPr lang="es-AR" b="0" i="1" smtClean="0">
                            <a:latin typeface="Cambria Math"/>
                            <a:sym typeface="Wingdings" panose="05000000000000000000" pitchFamily="2" charset="2"/>
                          </a:rPr>
                          <m:t>5</m:t>
                        </m:r>
                      </m:sub>
                    </m:sSub>
                  </m:oMath>
                </a14:m>
                <a:endParaRPr lang="es-AR" dirty="0">
                  <a:sym typeface="Wingdings" panose="05000000000000000000" pitchFamily="2" charset="2"/>
                </a:endParaRPr>
              </a:p>
              <a:p>
                <a:pPr marL="759143" lvl="1" indent="-457200" algn="just">
                  <a:buFont typeface="+mj-lt"/>
                  <a:buAutoNum type="arabicPeriod"/>
                </a:pPr>
                <a:r>
                  <a:rPr lang="es-AR" dirty="0"/>
                  <a:t>IP + 1   </a:t>
                </a:r>
                <a:r>
                  <a:rPr lang="es-AR" dirty="0">
                    <a:sym typeface="Wingdings" panose="05000000000000000000" pitchFamily="2" charset="2"/>
                  </a:rPr>
                  <a:t>   IP					 </a:t>
                </a:r>
                <a14:m>
                  <m:oMath xmlns:m="http://schemas.openxmlformats.org/officeDocument/2006/math">
                    <m:sSub>
                      <m:sSubPr>
                        <m:ctrlPr>
                          <a:rPr lang="es-AR" i="1">
                            <a:latin typeface="Cambria Math" panose="02040503050406030204" pitchFamily="18" charset="0"/>
                            <a:sym typeface="Wingdings" panose="05000000000000000000" pitchFamily="2" charset="2"/>
                          </a:rPr>
                        </m:ctrlPr>
                      </m:sSubPr>
                      <m:e>
                        <m:r>
                          <a:rPr lang="es-AR" i="1">
                            <a:latin typeface="Cambria Math"/>
                            <a:sym typeface="Wingdings" panose="05000000000000000000" pitchFamily="2" charset="2"/>
                          </a:rPr>
                          <m:t>𝑡</m:t>
                        </m:r>
                      </m:e>
                      <m:sub>
                        <m:r>
                          <a:rPr lang="es-AR" b="0" i="1" smtClean="0">
                            <a:latin typeface="Cambria Math"/>
                            <a:sym typeface="Wingdings" panose="05000000000000000000" pitchFamily="2" charset="2"/>
                          </a:rPr>
                          <m:t>1</m:t>
                        </m:r>
                      </m:sub>
                    </m:sSub>
                  </m:oMath>
                </a14:m>
                <a:endParaRPr lang="es-AR" dirty="0">
                  <a:sym typeface="Wingdings" panose="05000000000000000000" pitchFamily="2" charset="2"/>
                </a:endParaRPr>
              </a:p>
              <a:p>
                <a:pPr marL="759143" lvl="1" indent="-457200" algn="just">
                  <a:buFont typeface="+mj-lt"/>
                  <a:buAutoNum type="arabicPeriod"/>
                </a:pPr>
                <a:r>
                  <a:rPr lang="es-AR" dirty="0"/>
                  <a:t>0         </a:t>
                </a:r>
                <a:r>
                  <a:rPr lang="es-AR" dirty="0">
                    <a:sym typeface="Wingdings" panose="05000000000000000000" pitchFamily="2" charset="2"/>
                  </a:rPr>
                  <a:t>   F					 </a:t>
                </a:r>
                <a14:m>
                  <m:oMath xmlns:m="http://schemas.openxmlformats.org/officeDocument/2006/math">
                    <m:sSub>
                      <m:sSubPr>
                        <m:ctrlPr>
                          <a:rPr lang="es-AR" i="1">
                            <a:latin typeface="Cambria Math" panose="02040503050406030204" pitchFamily="18" charset="0"/>
                            <a:sym typeface="Wingdings" panose="05000000000000000000" pitchFamily="2" charset="2"/>
                          </a:rPr>
                        </m:ctrlPr>
                      </m:sSubPr>
                      <m:e>
                        <m:r>
                          <a:rPr lang="es-AR" i="1">
                            <a:latin typeface="Cambria Math"/>
                            <a:sym typeface="Wingdings" panose="05000000000000000000" pitchFamily="2" charset="2"/>
                          </a:rPr>
                          <m:t>𝑡</m:t>
                        </m:r>
                      </m:e>
                      <m:sub>
                        <m:r>
                          <a:rPr lang="es-AR" b="0" i="1" smtClean="0">
                            <a:latin typeface="Cambria Math"/>
                            <a:sym typeface="Wingdings" panose="05000000000000000000" pitchFamily="2" charset="2"/>
                          </a:rPr>
                          <m:t>7</m:t>
                        </m:r>
                      </m:sub>
                    </m:sSub>
                  </m:oMath>
                </a14:m>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99592" y="2212399"/>
                <a:ext cx="7408333" cy="4680521"/>
              </a:xfrm>
              <a:blipFill>
                <a:blip r:embed="rId3"/>
                <a:stretch>
                  <a:fillRect l="-1481" t="-2344" r="-1070"/>
                </a:stretch>
              </a:blipFill>
            </p:spPr>
            <p:txBody>
              <a:bodyPr/>
              <a:lstStyle/>
              <a:p>
                <a:r>
                  <a:rPr lang="en-US">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Tree>
    <p:extLst>
      <p:ext uri="{BB962C8B-B14F-4D97-AF65-F5344CB8AC3E}">
        <p14:creationId xmlns:p14="http://schemas.microsoft.com/office/powerpoint/2010/main" val="216149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Fetch</a:t>
            </a:r>
          </a:p>
        </p:txBody>
      </p:sp>
      <p:sp>
        <p:nvSpPr>
          <p:cNvPr id="5" name="4 CuadroTexto"/>
          <p:cNvSpPr txBox="1"/>
          <p:nvPr/>
        </p:nvSpPr>
        <p:spPr>
          <a:xfrm>
            <a:off x="4048829" y="6156012"/>
            <a:ext cx="952505" cy="369332"/>
          </a:xfrm>
          <a:prstGeom prst="rect">
            <a:avLst/>
          </a:prstGeom>
          <a:noFill/>
        </p:spPr>
        <p:txBody>
          <a:bodyPr wrap="none" rtlCol="0">
            <a:spAutoFit/>
          </a:bodyPr>
          <a:lstStyle/>
          <a:p>
            <a:r>
              <a:rPr lang="es-AR" dirty="0"/>
              <a:t>Fig. 7.10</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8357" t="7960" r="1176" b="9051"/>
          <a:stretch/>
        </p:blipFill>
        <p:spPr>
          <a:xfrm>
            <a:off x="1008343" y="1809992"/>
            <a:ext cx="7200801" cy="4954250"/>
          </a:xfrm>
          <a:prstGeom prst="rect">
            <a:avLst/>
          </a:prstGeom>
        </p:spPr>
      </p:pic>
    </p:spTree>
    <p:extLst>
      <p:ext uri="{BB962C8B-B14F-4D97-AF65-F5344CB8AC3E}">
        <p14:creationId xmlns:p14="http://schemas.microsoft.com/office/powerpoint/2010/main" val="3232783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0929" y="1556792"/>
            <a:ext cx="7408333" cy="4680521"/>
          </a:xfrm>
        </p:spPr>
        <p:txBody>
          <a:bodyPr>
            <a:normAutofit/>
          </a:bodyPr>
          <a:lstStyle/>
          <a:p>
            <a:pPr algn="just"/>
            <a:r>
              <a:rPr lang="es-AR" dirty="0"/>
              <a:t>Una vez que se hace efectiva la búsqueda de la instrucción, la CU entra en fase de ejecución</a:t>
            </a:r>
          </a:p>
          <a:p>
            <a:pPr algn="just"/>
            <a:r>
              <a:rPr lang="es-AR" dirty="0">
                <a:sym typeface="Wingdings" panose="05000000000000000000" pitchFamily="2" charset="2"/>
              </a:rPr>
              <a:t>Ejemplo:</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a:t>
            </a:r>
          </a:p>
        </p:txBody>
      </p:sp>
      <p:graphicFrame>
        <p:nvGraphicFramePr>
          <p:cNvPr id="2" name="1 Tabla"/>
          <p:cNvGraphicFramePr>
            <a:graphicFrameLocks noGrp="1"/>
          </p:cNvGraphicFramePr>
          <p:nvPr>
            <p:extLst>
              <p:ext uri="{D42A27DB-BD31-4B8C-83A1-F6EECF244321}">
                <p14:modId xmlns:p14="http://schemas.microsoft.com/office/powerpoint/2010/main" val="2132836759"/>
              </p:ext>
            </p:extLst>
          </p:nvPr>
        </p:nvGraphicFramePr>
        <p:xfrm>
          <a:off x="175745" y="3501008"/>
          <a:ext cx="8772068" cy="3205480"/>
        </p:xfrm>
        <a:graphic>
          <a:graphicData uri="http://schemas.openxmlformats.org/drawingml/2006/table">
            <a:tbl>
              <a:tblPr firstRow="1" bandRow="1">
                <a:tableStyleId>{93296810-A885-4BE3-A3E7-6D5BEEA58F35}</a:tableStyleId>
              </a:tblPr>
              <a:tblGrid>
                <a:gridCol w="2716246">
                  <a:extLst>
                    <a:ext uri="{9D8B030D-6E8A-4147-A177-3AD203B41FA5}">
                      <a16:colId xmlns:a16="http://schemas.microsoft.com/office/drawing/2014/main" val="20000"/>
                    </a:ext>
                  </a:extLst>
                </a:gridCol>
                <a:gridCol w="2037185">
                  <a:extLst>
                    <a:ext uri="{9D8B030D-6E8A-4147-A177-3AD203B41FA5}">
                      <a16:colId xmlns:a16="http://schemas.microsoft.com/office/drawing/2014/main" val="20001"/>
                    </a:ext>
                  </a:extLst>
                </a:gridCol>
                <a:gridCol w="4018637">
                  <a:extLst>
                    <a:ext uri="{9D8B030D-6E8A-4147-A177-3AD203B41FA5}">
                      <a16:colId xmlns:a16="http://schemas.microsoft.com/office/drawing/2014/main" val="20002"/>
                    </a:ext>
                  </a:extLst>
                </a:gridCol>
              </a:tblGrid>
              <a:tr h="370840">
                <a:tc>
                  <a:txBody>
                    <a:bodyPr/>
                    <a:lstStyle/>
                    <a:p>
                      <a:endParaRPr lang="es-AR" dirty="0"/>
                    </a:p>
                  </a:txBody>
                  <a:tcPr/>
                </a:tc>
                <a:tc>
                  <a:txBody>
                    <a:bodyPr/>
                    <a:lstStyle/>
                    <a:p>
                      <a:pPr algn="ctr"/>
                      <a:r>
                        <a:rPr lang="es-AR" sz="1400" dirty="0"/>
                        <a:t>Nombre</a:t>
                      </a:r>
                    </a:p>
                  </a:txBody>
                  <a:tcPr/>
                </a:tc>
                <a:tc>
                  <a:txBody>
                    <a:bodyPr/>
                    <a:lstStyle/>
                    <a:p>
                      <a:pPr algn="ctr"/>
                      <a:r>
                        <a:rPr lang="es-AR" sz="1400" dirty="0"/>
                        <a:t>Código</a:t>
                      </a:r>
                    </a:p>
                    <a:p>
                      <a:pPr algn="ctr"/>
                      <a:r>
                        <a:rPr lang="es-AR" sz="1400" dirty="0"/>
                        <a:t>(representa el código de máquina)</a:t>
                      </a:r>
                    </a:p>
                  </a:txBody>
                  <a:tcPr/>
                </a:tc>
                <a:extLst>
                  <a:ext uri="{0D108BD9-81ED-4DB2-BD59-A6C34878D82A}">
                    <a16:rowId xmlns:a16="http://schemas.microsoft.com/office/drawing/2014/main" val="10000"/>
                  </a:ext>
                </a:extLst>
              </a:tr>
              <a:tr h="370840">
                <a:tc>
                  <a:txBody>
                    <a:bodyPr/>
                    <a:lstStyle/>
                    <a:p>
                      <a:r>
                        <a:rPr lang="es-AR" sz="1600" dirty="0"/>
                        <a:t>Cargar el acumulador con la palabra A0A</a:t>
                      </a:r>
                    </a:p>
                  </a:txBody>
                  <a:tcPr/>
                </a:tc>
                <a:tc>
                  <a:txBody>
                    <a:bodyPr/>
                    <a:lstStyle/>
                    <a:p>
                      <a:r>
                        <a:rPr lang="es-AR" sz="1600" dirty="0"/>
                        <a:t>LDA A0A</a:t>
                      </a:r>
                      <a:br>
                        <a:rPr lang="es-AR" sz="1600" dirty="0"/>
                      </a:br>
                      <a:r>
                        <a:rPr lang="es-AR" sz="1600" dirty="0"/>
                        <a:t>Load accumulator</a:t>
                      </a:r>
                    </a:p>
                  </a:txBody>
                  <a:tcPr/>
                </a:tc>
                <a:tc>
                  <a:txBody>
                    <a:bodyPr/>
                    <a:lstStyle/>
                    <a:p>
                      <a:pPr algn="ctr"/>
                      <a:r>
                        <a:rPr lang="es-AR" sz="1600" dirty="0"/>
                        <a:t>1A0A</a:t>
                      </a:r>
                    </a:p>
                  </a:txBody>
                  <a:tcPr/>
                </a:tc>
                <a:extLst>
                  <a:ext uri="{0D108BD9-81ED-4DB2-BD59-A6C34878D82A}">
                    <a16:rowId xmlns:a16="http://schemas.microsoft.com/office/drawing/2014/main" val="10001"/>
                  </a:ext>
                </a:extLst>
              </a:tr>
              <a:tr h="370840">
                <a:tc>
                  <a:txBody>
                    <a:bodyPr/>
                    <a:lstStyle/>
                    <a:p>
                      <a:r>
                        <a:rPr lang="es-AR" sz="1600" dirty="0"/>
                        <a:t>Sumar</a:t>
                      </a:r>
                      <a:r>
                        <a:rPr lang="es-AR" sz="1600" baseline="0" dirty="0"/>
                        <a:t> al acumulador la palabra A0B</a:t>
                      </a:r>
                      <a:endParaRPr lang="es-AR" sz="1600" dirty="0"/>
                    </a:p>
                  </a:txBody>
                  <a:tcPr/>
                </a:tc>
                <a:tc>
                  <a:txBody>
                    <a:bodyPr/>
                    <a:lstStyle/>
                    <a:p>
                      <a:r>
                        <a:rPr lang="es-AR" sz="1600" dirty="0"/>
                        <a:t>ADA</a:t>
                      </a:r>
                      <a:r>
                        <a:rPr lang="es-AR" sz="1600" baseline="0" dirty="0"/>
                        <a:t> A0B</a:t>
                      </a:r>
                      <a:br>
                        <a:rPr lang="es-AR" sz="1600" baseline="0" dirty="0"/>
                      </a:br>
                      <a:r>
                        <a:rPr lang="es-AR" sz="1600" baseline="0" dirty="0"/>
                        <a:t>Add accumulator</a:t>
                      </a:r>
                      <a:endParaRPr lang="es-AR" sz="1600" dirty="0"/>
                    </a:p>
                  </a:txBody>
                  <a:tcPr/>
                </a:tc>
                <a:tc>
                  <a:txBody>
                    <a:bodyPr/>
                    <a:lstStyle/>
                    <a:p>
                      <a:pPr algn="ctr"/>
                      <a:r>
                        <a:rPr lang="es-AR" sz="1600" dirty="0"/>
                        <a:t>2A0B</a:t>
                      </a:r>
                    </a:p>
                  </a:txBody>
                  <a:tcPr/>
                </a:tc>
                <a:extLst>
                  <a:ext uri="{0D108BD9-81ED-4DB2-BD59-A6C34878D82A}">
                    <a16:rowId xmlns:a16="http://schemas.microsoft.com/office/drawing/2014/main" val="10002"/>
                  </a:ext>
                </a:extLst>
              </a:tr>
              <a:tr h="370840">
                <a:tc>
                  <a:txBody>
                    <a:bodyPr/>
                    <a:lstStyle/>
                    <a:p>
                      <a:r>
                        <a:rPr lang="es-AR" sz="1600" dirty="0"/>
                        <a:t>Desplazar el acumulador</a:t>
                      </a:r>
                    </a:p>
                  </a:txBody>
                  <a:tcPr/>
                </a:tc>
                <a:tc>
                  <a:txBody>
                    <a:bodyPr/>
                    <a:lstStyle/>
                    <a:p>
                      <a:r>
                        <a:rPr lang="es-AR" sz="1600" dirty="0"/>
                        <a:t>SHR</a:t>
                      </a:r>
                      <a:br>
                        <a:rPr lang="es-AR" sz="1600" dirty="0"/>
                      </a:br>
                      <a:r>
                        <a:rPr lang="es-AR" sz="1600" dirty="0"/>
                        <a:t>Shift right</a:t>
                      </a:r>
                    </a:p>
                  </a:txBody>
                  <a:tcPr/>
                </a:tc>
                <a:tc>
                  <a:txBody>
                    <a:bodyPr/>
                    <a:lstStyle/>
                    <a:p>
                      <a:pPr algn="ctr"/>
                      <a:r>
                        <a:rPr lang="es-AR" sz="1600" dirty="0"/>
                        <a:t>AXXX</a:t>
                      </a:r>
                    </a:p>
                  </a:txBody>
                  <a:tcPr/>
                </a:tc>
                <a:extLst>
                  <a:ext uri="{0D108BD9-81ED-4DB2-BD59-A6C34878D82A}">
                    <a16:rowId xmlns:a16="http://schemas.microsoft.com/office/drawing/2014/main" val="10003"/>
                  </a:ext>
                </a:extLst>
              </a:tr>
              <a:tr h="370840">
                <a:tc>
                  <a:txBody>
                    <a:bodyPr/>
                    <a:lstStyle/>
                    <a:p>
                      <a:r>
                        <a:rPr lang="es-AR" sz="1600" dirty="0"/>
                        <a:t>Almacenar</a:t>
                      </a:r>
                      <a:r>
                        <a:rPr lang="es-AR" sz="1600" baseline="0" dirty="0"/>
                        <a:t> el acumulador en la palabra A0C</a:t>
                      </a:r>
                      <a:endParaRPr lang="es-AR" sz="1600" dirty="0"/>
                    </a:p>
                  </a:txBody>
                  <a:tcPr/>
                </a:tc>
                <a:tc>
                  <a:txBody>
                    <a:bodyPr/>
                    <a:lstStyle/>
                    <a:p>
                      <a:r>
                        <a:rPr lang="es-AR" sz="1600" dirty="0"/>
                        <a:t>STA A0C</a:t>
                      </a:r>
                      <a:br>
                        <a:rPr lang="es-AR" sz="1600" dirty="0"/>
                      </a:br>
                      <a:r>
                        <a:rPr lang="es-AR" sz="1600" dirty="0"/>
                        <a:t>Store accumulator</a:t>
                      </a:r>
                    </a:p>
                  </a:txBody>
                  <a:tcPr/>
                </a:tc>
                <a:tc>
                  <a:txBody>
                    <a:bodyPr/>
                    <a:lstStyle/>
                    <a:p>
                      <a:pPr algn="ctr"/>
                      <a:r>
                        <a:rPr lang="es-AR" sz="1600" dirty="0"/>
                        <a:t>3A0C</a:t>
                      </a:r>
                    </a:p>
                  </a:txBody>
                  <a:tcPr/>
                </a:tc>
                <a:extLst>
                  <a:ext uri="{0D108BD9-81ED-4DB2-BD59-A6C34878D82A}">
                    <a16:rowId xmlns:a16="http://schemas.microsoft.com/office/drawing/2014/main" val="10004"/>
                  </a:ext>
                </a:extLst>
              </a:tr>
              <a:tr h="370840">
                <a:tc>
                  <a:txBody>
                    <a:bodyPr/>
                    <a:lstStyle/>
                    <a:p>
                      <a:r>
                        <a:rPr lang="es-AR" sz="1600" dirty="0"/>
                        <a:t>Fin del programa</a:t>
                      </a:r>
                    </a:p>
                  </a:txBody>
                  <a:tcPr/>
                </a:tc>
                <a:tc>
                  <a:txBody>
                    <a:bodyPr/>
                    <a:lstStyle/>
                    <a:p>
                      <a:r>
                        <a:rPr lang="es-AR" sz="1600" dirty="0"/>
                        <a:t>HLT</a:t>
                      </a:r>
                    </a:p>
                  </a:txBody>
                  <a:tcPr/>
                </a:tc>
                <a:tc>
                  <a:txBody>
                    <a:bodyPr/>
                    <a:lstStyle/>
                    <a:p>
                      <a:pPr algn="ctr"/>
                      <a:r>
                        <a:rPr lang="es-AR" sz="1600" dirty="0"/>
                        <a:t>0XXX</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2587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Diseño de una Computadora Digital</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171" t="38832" r="21026" b="11167"/>
          <a:stretch/>
        </p:blipFill>
        <p:spPr bwMode="auto">
          <a:xfrm>
            <a:off x="683568" y="1916832"/>
            <a:ext cx="7560840" cy="38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976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r>
              <a:rPr lang="es-AR" dirty="0"/>
              <a:t>La interpretación de su COP (0001) permite la transferencia del dato almacenado en la palabra A0A al acumulador de la ALU</a:t>
            </a:r>
            <a:endParaRPr lang="es-AR" dirty="0">
              <a:sym typeface="Wingdings" panose="05000000000000000000" pitchFamily="2" charset="2"/>
            </a:endParaRP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 de LDA A0A</a:t>
            </a:r>
          </a:p>
        </p:txBody>
      </p:sp>
      <p:pic>
        <p:nvPicPr>
          <p:cNvPr id="3" name="2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791" t="17450" r="5900" b="13831"/>
          <a:stretch/>
        </p:blipFill>
        <p:spPr>
          <a:xfrm>
            <a:off x="374758" y="1988840"/>
            <a:ext cx="8440676" cy="4712729"/>
          </a:xfrm>
          <a:prstGeom prst="rect">
            <a:avLst/>
          </a:prstGeom>
        </p:spPr>
      </p:pic>
    </p:spTree>
    <p:extLst>
      <p:ext uri="{BB962C8B-B14F-4D97-AF65-F5344CB8AC3E}">
        <p14:creationId xmlns:p14="http://schemas.microsoft.com/office/powerpoint/2010/main" val="141555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99592" y="2171455"/>
                <a:ext cx="7408333" cy="4680521"/>
              </a:xfrm>
            </p:spPr>
            <p:txBody>
              <a:bodyPr>
                <a:normAutofit/>
              </a:bodyPr>
              <a:lstStyle/>
              <a:p>
                <a:pPr algn="just"/>
                <a:r>
                  <a:rPr lang="es-AR" dirty="0"/>
                  <a:t>En el esquema para la ejecución de esta instrucción se incluye como dispositivo de cálculo un sumador binario paralelo.</a:t>
                </a:r>
              </a:p>
              <a:p>
                <a:pPr algn="just"/>
                <a:r>
                  <a:rPr lang="es-AR" dirty="0">
                    <a:sym typeface="Wingdings" panose="05000000000000000000" pitchFamily="2" charset="2"/>
                  </a:rPr>
                  <a:t>Los bits </a:t>
                </a:r>
                <a14:m>
                  <m:oMath xmlns:m="http://schemas.openxmlformats.org/officeDocument/2006/math">
                    <m:sSub>
                      <m:sSubPr>
                        <m:ctrlPr>
                          <a:rPr lang="es-AR" i="1" smtClean="0">
                            <a:latin typeface="Cambria Math" panose="02040503050406030204" pitchFamily="18" charset="0"/>
                            <a:sym typeface="Wingdings" panose="05000000000000000000" pitchFamily="2" charset="2"/>
                          </a:rPr>
                        </m:ctrlPr>
                      </m:sSubPr>
                      <m:e>
                        <m:r>
                          <a:rPr lang="es-AR" b="0" i="1" smtClean="0">
                            <a:latin typeface="Cambria Math"/>
                            <a:sym typeface="Wingdings" panose="05000000000000000000" pitchFamily="2" charset="2"/>
                          </a:rPr>
                          <m:t>𝐴</m:t>
                        </m:r>
                      </m:e>
                      <m:sub>
                        <m:r>
                          <a:rPr lang="es-AR" b="0" i="1" smtClean="0">
                            <a:latin typeface="Cambria Math"/>
                            <a:sym typeface="Wingdings" panose="05000000000000000000" pitchFamily="2" charset="2"/>
                          </a:rPr>
                          <m:t>𝑖</m:t>
                        </m:r>
                      </m:sub>
                    </m:sSub>
                  </m:oMath>
                </a14:m>
                <a:r>
                  <a:rPr lang="es-AR" dirty="0">
                    <a:sym typeface="Wingdings" panose="05000000000000000000" pitchFamily="2" charset="2"/>
                  </a:rPr>
                  <a:t> corresponden al dato almacenado en el acumulador (primer operando). Los bits </a:t>
                </a:r>
                <a14:m>
                  <m:oMath xmlns:m="http://schemas.openxmlformats.org/officeDocument/2006/math">
                    <m:sSub>
                      <m:sSubPr>
                        <m:ctrlPr>
                          <a:rPr lang="es-AR" i="1">
                            <a:latin typeface="Cambria Math" panose="02040503050406030204" pitchFamily="18" charset="0"/>
                            <a:sym typeface="Wingdings" panose="05000000000000000000" pitchFamily="2" charset="2"/>
                          </a:rPr>
                        </m:ctrlPr>
                      </m:sSubPr>
                      <m:e>
                        <m:r>
                          <a:rPr lang="es-AR" b="0" i="1" smtClean="0">
                            <a:latin typeface="Cambria Math"/>
                            <a:sym typeface="Wingdings" panose="05000000000000000000" pitchFamily="2" charset="2"/>
                          </a:rPr>
                          <m:t>𝐵</m:t>
                        </m:r>
                      </m:e>
                      <m:sub>
                        <m:r>
                          <a:rPr lang="es-AR" i="1">
                            <a:latin typeface="Cambria Math"/>
                            <a:sym typeface="Wingdings" panose="05000000000000000000" pitchFamily="2" charset="2"/>
                          </a:rPr>
                          <m:t>𝑖</m:t>
                        </m:r>
                      </m:sub>
                    </m:sSub>
                  </m:oMath>
                </a14:m>
                <a:r>
                  <a:rPr lang="es-AR" dirty="0">
                    <a:sym typeface="Wingdings" panose="05000000000000000000" pitchFamily="2" charset="2"/>
                  </a:rPr>
                  <a:t> corresponden al dato leído de la palabra A0B que permanece en el MDR (segundo operando).</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99592" y="2171455"/>
                <a:ext cx="7408333" cy="4680521"/>
              </a:xfrm>
              <a:blipFill rotWithShape="1">
                <a:blip r:embed="rId3"/>
                <a:stretch>
                  <a:fillRect l="-1317" t="-1432" r="-1235"/>
                </a:stretch>
              </a:blipFill>
            </p:spPr>
            <p:txBody>
              <a:bodyPr/>
              <a:lstStyle/>
              <a:p>
                <a:r>
                  <a:rPr lang="es-AR">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 de ADA A0B</a:t>
            </a:r>
          </a:p>
        </p:txBody>
      </p:sp>
      <p:pic>
        <p:nvPicPr>
          <p:cNvPr id="2" name="1 Imagen"/>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l="12155" t="15231" r="7995" b="15509"/>
          <a:stretch/>
        </p:blipFill>
        <p:spPr>
          <a:xfrm>
            <a:off x="985263" y="1988840"/>
            <a:ext cx="7301553" cy="4749907"/>
          </a:xfrm>
          <a:prstGeom prst="rect">
            <a:avLst/>
          </a:prstGeom>
        </p:spPr>
      </p:pic>
    </p:spTree>
    <p:extLst>
      <p:ext uri="{BB962C8B-B14F-4D97-AF65-F5344CB8AC3E}">
        <p14:creationId xmlns:p14="http://schemas.microsoft.com/office/powerpoint/2010/main" val="2144206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r>
              <a:rPr lang="es-AR" dirty="0"/>
              <a:t>El control genera una micro-operación que ordena al acumulador desplazar su información un bit a la derecha (</a:t>
            </a:r>
            <a:r>
              <a:rPr lang="es-AR" i="1" dirty="0"/>
              <a:t>shift right</a:t>
            </a:r>
            <a:r>
              <a:rPr lang="es-AR" dirty="0"/>
              <a:t>). </a:t>
            </a:r>
          </a:p>
          <a:p>
            <a:pPr algn="just"/>
            <a:r>
              <a:rPr lang="es-AR" dirty="0">
                <a:sym typeface="Wingdings" panose="05000000000000000000" pitchFamily="2" charset="2"/>
              </a:rPr>
              <a:t>Incluir esta instrucción en este punto del programa implica lograr dividir el resultado almacenado en AC por 2, para calcular el promedio de los datos sumados.</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 de SHR</a:t>
            </a:r>
          </a:p>
        </p:txBody>
      </p:sp>
    </p:spTree>
    <p:extLst>
      <p:ext uri="{BB962C8B-B14F-4D97-AF65-F5344CB8AC3E}">
        <p14:creationId xmlns:p14="http://schemas.microsoft.com/office/powerpoint/2010/main" val="261429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 de SHR</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5224" t="9950" r="11940" b="13433"/>
          <a:stretch/>
        </p:blipFill>
        <p:spPr>
          <a:xfrm>
            <a:off x="1479842" y="1549910"/>
            <a:ext cx="6476534" cy="5109561"/>
          </a:xfrm>
          <a:prstGeom prst="rect">
            <a:avLst/>
          </a:prstGeom>
        </p:spPr>
      </p:pic>
    </p:spTree>
    <p:extLst>
      <p:ext uri="{BB962C8B-B14F-4D97-AF65-F5344CB8AC3E}">
        <p14:creationId xmlns:p14="http://schemas.microsoft.com/office/powerpoint/2010/main" val="3135608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0929" y="1700808"/>
            <a:ext cx="7408333" cy="4680521"/>
          </a:xfrm>
        </p:spPr>
        <p:txBody>
          <a:bodyPr>
            <a:normAutofit/>
          </a:bodyPr>
          <a:lstStyle/>
          <a:p>
            <a:pPr algn="just"/>
            <a:r>
              <a:rPr lang="es-AR" dirty="0"/>
              <a:t>Esta instrucción se incluyó en el programa para almacenar el resultado final en memoria</a:t>
            </a:r>
            <a:endParaRPr lang="es-AR" dirty="0">
              <a:sym typeface="Wingdings" panose="05000000000000000000" pitchFamily="2" charset="2"/>
            </a:endParaRP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 de STA A0C</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9104" t="20299" r="5074" b="17811"/>
          <a:stretch/>
        </p:blipFill>
        <p:spPr>
          <a:xfrm>
            <a:off x="1547664" y="2913149"/>
            <a:ext cx="6412233" cy="3468180"/>
          </a:xfrm>
          <a:prstGeom prst="rect">
            <a:avLst/>
          </a:prstGeom>
        </p:spPr>
      </p:pic>
    </p:spTree>
    <p:extLst>
      <p:ext uri="{BB962C8B-B14F-4D97-AF65-F5344CB8AC3E}">
        <p14:creationId xmlns:p14="http://schemas.microsoft.com/office/powerpoint/2010/main" val="42854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0929" y="1628800"/>
            <a:ext cx="7408333" cy="4680521"/>
          </a:xfrm>
        </p:spPr>
        <p:txBody>
          <a:bodyPr>
            <a:normAutofit/>
          </a:bodyPr>
          <a:lstStyle/>
          <a:p>
            <a:pPr algn="just"/>
            <a:r>
              <a:rPr lang="es-AR" dirty="0"/>
              <a:t>La instrucción HLT (</a:t>
            </a:r>
            <a:r>
              <a:rPr lang="es-AR" i="1" dirty="0"/>
              <a:t>halt</a:t>
            </a:r>
            <a:r>
              <a:rPr lang="es-AR" dirty="0"/>
              <a:t> = parada) inhibe la generación de micro-operaciones dejando a “1” suspendida.</a:t>
            </a:r>
          </a:p>
          <a:p>
            <a:pPr algn="just"/>
            <a:r>
              <a:rPr lang="es-AR" dirty="0">
                <a:sym typeface="Wingdings" panose="05000000000000000000" pitchFamily="2" charset="2"/>
              </a:rPr>
              <a:t>Esta instrucción es muy importante, puesto que de no existir se produce una etapa </a:t>
            </a:r>
            <a:r>
              <a:rPr lang="es-AR" i="1" dirty="0">
                <a:sym typeface="Wingdings" panose="05000000000000000000" pitchFamily="2" charset="2"/>
              </a:rPr>
              <a:t>fetch</a:t>
            </a:r>
            <a:r>
              <a:rPr lang="es-AR" dirty="0">
                <a:sym typeface="Wingdings" panose="05000000000000000000" pitchFamily="2" charset="2"/>
              </a:rPr>
              <a:t>, considerando la siguiente posición de memoria como instrucción. Esto implica que el programa continúe de manera imprevista y provoque el fracaso de su ejecución.</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CPU – Fase </a:t>
            </a:r>
            <a:r>
              <a:rPr lang="es-AR" sz="2400" i="1" dirty="0">
                <a:solidFill>
                  <a:schemeClr val="bg1"/>
                </a:solidFill>
              </a:rPr>
              <a:t>Execute de HLT</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7463" t="56915" r="2892" b="15423"/>
          <a:stretch/>
        </p:blipFill>
        <p:spPr>
          <a:xfrm>
            <a:off x="509667" y="4960961"/>
            <a:ext cx="8197184" cy="1897039"/>
          </a:xfrm>
          <a:prstGeom prst="rect">
            <a:avLst/>
          </a:prstGeom>
        </p:spPr>
      </p:pic>
    </p:spTree>
    <p:extLst>
      <p:ext uri="{BB962C8B-B14F-4D97-AF65-F5344CB8AC3E}">
        <p14:creationId xmlns:p14="http://schemas.microsoft.com/office/powerpoint/2010/main" val="408570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pic>
        <p:nvPicPr>
          <p:cNvPr id="3" name="2 Marcador de contenido"/>
          <p:cNvPicPr>
            <a:picLocks noGrp="1" noChangeAspect="1"/>
          </p:cNvPicPr>
          <p:nvPr>
            <p:ph idx="1"/>
          </p:nvPr>
        </p:nvPicPr>
        <p:blipFill rotWithShape="1">
          <a:blip r:embed="rId3" cstate="print">
            <a:biLevel thresh="25000"/>
            <a:extLst>
              <a:ext uri="{28A0092B-C50C-407E-A947-70E740481C1C}">
                <a14:useLocalDpi xmlns:a14="http://schemas.microsoft.com/office/drawing/2010/main" val="0"/>
              </a:ext>
            </a:extLst>
          </a:blip>
          <a:stretch/>
        </p:blipFill>
        <p:spPr>
          <a:xfrm>
            <a:off x="1691680" y="1844823"/>
            <a:ext cx="6161556" cy="4622035"/>
          </a:xfrm>
        </p:spPr>
      </p:pic>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Esquema de evolución de ejecución de las instrucciones</a:t>
            </a:r>
            <a:endParaRPr lang="es-AR" sz="2400" i="1" dirty="0">
              <a:solidFill>
                <a:schemeClr val="bg1"/>
              </a:solidFill>
            </a:endParaRPr>
          </a:p>
        </p:txBody>
      </p:sp>
    </p:spTree>
    <p:extLst>
      <p:ext uri="{BB962C8B-B14F-4D97-AF65-F5344CB8AC3E}">
        <p14:creationId xmlns:p14="http://schemas.microsoft.com/office/powerpoint/2010/main" val="211653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pic>
        <p:nvPicPr>
          <p:cNvPr id="3" name="2 Marcador de contenido"/>
          <p:cNvPicPr>
            <a:picLocks noGrp="1" noChangeAspect="1"/>
          </p:cNvPicPr>
          <p:nvPr>
            <p:ph idx="1"/>
          </p:nvPr>
        </p:nvPicPr>
        <p:blipFill rotWithShape="1">
          <a:blip r:embed="rId3" cstate="print">
            <a:biLevel thresh="25000"/>
            <a:extLst>
              <a:ext uri="{28A0092B-C50C-407E-A947-70E740481C1C}">
                <a14:useLocalDpi xmlns:a14="http://schemas.microsoft.com/office/drawing/2010/main" val="0"/>
              </a:ext>
            </a:extLst>
          </a:blip>
          <a:stretch/>
        </p:blipFill>
        <p:spPr>
          <a:xfrm>
            <a:off x="1547664" y="1772816"/>
            <a:ext cx="6247986" cy="4685990"/>
          </a:xfrm>
        </p:spPr>
      </p:pic>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Esquema simplificado por etapas</a:t>
            </a:r>
            <a:endParaRPr lang="es-AR" sz="2400" i="1" dirty="0">
              <a:solidFill>
                <a:schemeClr val="bg1"/>
              </a:solidFill>
            </a:endParaRPr>
          </a:p>
        </p:txBody>
      </p:sp>
    </p:spTree>
    <p:extLst>
      <p:ext uri="{BB962C8B-B14F-4D97-AF65-F5344CB8AC3E}">
        <p14:creationId xmlns:p14="http://schemas.microsoft.com/office/powerpoint/2010/main" val="7370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sp>
        <p:nvSpPr>
          <p:cNvPr id="10" name="1 Marcador de contenido"/>
          <p:cNvSpPr txBox="1">
            <a:spLocks/>
          </p:cNvSpPr>
          <p:nvPr/>
        </p:nvSpPr>
        <p:spPr>
          <a:xfrm>
            <a:off x="899592" y="2000656"/>
            <a:ext cx="7408333" cy="4680521"/>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dirty="0">
                <a:solidFill>
                  <a:schemeClr val="tx1"/>
                </a:solidFill>
                <a:sym typeface="Wingdings" panose="05000000000000000000" pitchFamily="2" charset="2"/>
              </a:rPr>
              <a:t>“1” tiene tres tipos de instrucción definidos con claridad:</a:t>
            </a:r>
          </a:p>
          <a:p>
            <a:pPr lvl="1" algn="just"/>
            <a:r>
              <a:rPr lang="es-AR" dirty="0">
                <a:solidFill>
                  <a:schemeClr val="tx1"/>
                </a:solidFill>
                <a:sym typeface="Wingdings" panose="05000000000000000000" pitchFamily="2" charset="2"/>
              </a:rPr>
              <a:t>Las instrucciones que afectan datos almacenados en la memoria. Por ejemplo, LDA A0A.</a:t>
            </a:r>
          </a:p>
          <a:p>
            <a:pPr lvl="1" algn="just"/>
            <a:r>
              <a:rPr lang="es-AR" dirty="0">
                <a:solidFill>
                  <a:schemeClr val="tx1"/>
                </a:solidFill>
                <a:sym typeface="Wingdings" panose="05000000000000000000" pitchFamily="2" charset="2"/>
              </a:rPr>
              <a:t>Las instrucciones que afectan datos almacenados en registros que no pertenecen a la memoria (AC, </a:t>
            </a:r>
            <a:r>
              <a:rPr lang="es-AR" i="1" dirty="0">
                <a:solidFill>
                  <a:schemeClr val="tx1"/>
                </a:solidFill>
                <a:sym typeface="Wingdings" panose="05000000000000000000" pitchFamily="2" charset="2"/>
              </a:rPr>
              <a:t>STATUS REGISTER</a:t>
            </a:r>
            <a:r>
              <a:rPr lang="es-AR" dirty="0">
                <a:solidFill>
                  <a:schemeClr val="tx1"/>
                </a:solidFill>
                <a:sym typeface="Wingdings" panose="05000000000000000000" pitchFamily="2" charset="2"/>
              </a:rPr>
              <a:t>, etc.). Por ejemplo, SHR.</a:t>
            </a:r>
          </a:p>
          <a:p>
            <a:pPr lvl="1" algn="just"/>
            <a:r>
              <a:rPr lang="es-AR" dirty="0">
                <a:solidFill>
                  <a:schemeClr val="tx1"/>
                </a:solidFill>
                <a:sym typeface="Wingdings" panose="05000000000000000000" pitchFamily="2" charset="2"/>
              </a:rPr>
              <a:t>Las instrucciones que permiten la entrada de un dato a “1” desde el exterior, o la salida de un dato desde “1” al exterior. Por ejemplo, INP</a:t>
            </a:r>
          </a:p>
          <a:p>
            <a:pPr algn="just"/>
            <a:endParaRPr lang="es-AR" dirty="0">
              <a:solidFill>
                <a:schemeClr val="tx1"/>
              </a:solidFill>
              <a:sym typeface="Wingdings" panose="05000000000000000000" pitchFamily="2" charset="2"/>
            </a:endParaRPr>
          </a:p>
          <a:p>
            <a:pPr marL="759143" lvl="1" indent="-457200" algn="just">
              <a:buFont typeface="+mj-lt"/>
              <a:buAutoNum type="arabicPeriod"/>
            </a:pPr>
            <a:endParaRPr lang="es-AR" dirty="0">
              <a:solidFill>
                <a:schemeClr val="tx1"/>
              </a:solidFill>
              <a:sym typeface="Wingdings" panose="05000000000000000000" pitchFamily="2" charset="2"/>
            </a:endParaRPr>
          </a:p>
          <a:p>
            <a:pPr marL="759143" lvl="1" indent="-457200" algn="just">
              <a:buFont typeface="+mj-lt"/>
              <a:buAutoNum type="arabicPeriod"/>
            </a:pPr>
            <a:endParaRPr lang="es-AR" dirty="0">
              <a:solidFill>
                <a:schemeClr val="tx1"/>
              </a:solidFill>
              <a:sym typeface="Wingdings" panose="05000000000000000000" pitchFamily="2" charset="2"/>
            </a:endParaRPr>
          </a:p>
          <a:p>
            <a:pPr marL="759143" lvl="1" indent="-457200" algn="just">
              <a:buFont typeface="+mj-lt"/>
              <a:buAutoNum type="arabicPeriod"/>
            </a:pPr>
            <a:endParaRPr lang="es-AR" dirty="0">
              <a:solidFill>
                <a:schemeClr val="tx1"/>
              </a:solidFill>
            </a:endParaRPr>
          </a:p>
          <a:p>
            <a:pPr marL="759143" lvl="1" indent="-457200" algn="just">
              <a:buFont typeface="+mj-lt"/>
              <a:buAutoNum type="arabicPeriod"/>
            </a:pPr>
            <a:endParaRPr lang="es-AR" dirty="0">
              <a:solidFill>
                <a:schemeClr val="tx1"/>
              </a:solidFill>
            </a:endParaRPr>
          </a:p>
        </p:txBody>
      </p:sp>
    </p:spTree>
    <p:extLst>
      <p:ext uri="{BB962C8B-B14F-4D97-AF65-F5344CB8AC3E}">
        <p14:creationId xmlns:p14="http://schemas.microsoft.com/office/powerpoint/2010/main" val="4154021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sp>
        <p:nvSpPr>
          <p:cNvPr id="10" name="1 Marcador de contenido"/>
          <p:cNvSpPr txBox="1">
            <a:spLocks/>
          </p:cNvSpPr>
          <p:nvPr/>
        </p:nvSpPr>
        <p:spPr>
          <a:xfrm>
            <a:off x="1043608" y="1772816"/>
            <a:ext cx="7408333" cy="4680521"/>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b="1" dirty="0">
                <a:solidFill>
                  <a:schemeClr val="tx1"/>
                </a:solidFill>
                <a:sym typeface="Wingdings" panose="05000000000000000000" pitchFamily="2" charset="2"/>
              </a:rPr>
              <a:t>JMP HHH</a:t>
            </a:r>
          </a:p>
          <a:p>
            <a:pPr lvl="1" algn="just"/>
            <a:r>
              <a:rPr lang="es-AR" dirty="0">
                <a:solidFill>
                  <a:schemeClr val="tx1"/>
                </a:solidFill>
                <a:sym typeface="Wingdings" panose="05000000000000000000" pitchFamily="2" charset="2"/>
              </a:rPr>
              <a:t>Es una instrucción de salto incondicional, o sea que se utiliza cuando se necesita romper el orden secuencial del programa. HHH es la dirección de la palabra de la instrucción a la que se quiere saltar. Por eso el control transfiere directamente esta dirección al PC, de modo que la próxima etapa de búsqueda lo encuentre actualizado.</a:t>
            </a:r>
          </a:p>
          <a:p>
            <a:pPr algn="just"/>
            <a:r>
              <a:rPr lang="es-AR" b="1" dirty="0">
                <a:solidFill>
                  <a:schemeClr val="tx1"/>
                </a:solidFill>
                <a:sym typeface="Wingdings" panose="05000000000000000000" pitchFamily="2" charset="2"/>
              </a:rPr>
              <a:t>ANA HHH</a:t>
            </a:r>
          </a:p>
          <a:p>
            <a:pPr lvl="1" algn="just"/>
            <a:r>
              <a:rPr lang="es-AR" dirty="0">
                <a:solidFill>
                  <a:schemeClr val="tx1"/>
                </a:solidFill>
                <a:sym typeface="Wingdings" panose="05000000000000000000" pitchFamily="2" charset="2"/>
              </a:rPr>
              <a:t>Es una instrucción que permite asociar al acumulador y al dato obtenido mediante el operando lógico AND, de modo que el contenido final del acumulador sea el resultado de la operación “producto lógico” para cada par de valores bit a bit.</a:t>
            </a:r>
          </a:p>
          <a:p>
            <a:pPr algn="just"/>
            <a:r>
              <a:rPr lang="es-AR" b="1" dirty="0">
                <a:solidFill>
                  <a:schemeClr val="tx1"/>
                </a:solidFill>
                <a:sym typeface="Wingdings" panose="05000000000000000000" pitchFamily="2" charset="2"/>
              </a:rPr>
              <a:t>XOA HHH</a:t>
            </a:r>
          </a:p>
          <a:p>
            <a:pPr lvl="1" algn="just"/>
            <a:r>
              <a:rPr lang="es-AR" dirty="0">
                <a:solidFill>
                  <a:schemeClr val="tx1"/>
                </a:solidFill>
                <a:sym typeface="Wingdings" panose="05000000000000000000" pitchFamily="2" charset="2"/>
              </a:rPr>
              <a:t>Es una instrucción que permite asociar al acumulador y al dato obtenido mediante el operador lógico </a:t>
            </a:r>
            <a:r>
              <a:rPr lang="es-AR" i="1" dirty="0">
                <a:solidFill>
                  <a:schemeClr val="tx1"/>
                </a:solidFill>
                <a:sym typeface="Wingdings" panose="05000000000000000000" pitchFamily="2" charset="2"/>
              </a:rPr>
              <a:t>OR EXCLUSIVE</a:t>
            </a:r>
            <a:r>
              <a:rPr lang="es-AR" dirty="0">
                <a:solidFill>
                  <a:schemeClr val="tx1"/>
                </a:solidFill>
                <a:sym typeface="Wingdings" panose="05000000000000000000" pitchFamily="2" charset="2"/>
              </a:rPr>
              <a:t>, de modo que el contenido final del acumulador sea el resultado de la operación “suma exclusiva” para cada par de valores bit a bit.</a:t>
            </a:r>
            <a:endParaRPr lang="es-AR" dirty="0">
              <a:solidFill>
                <a:schemeClr val="tx1"/>
              </a:solidFill>
            </a:endParaRPr>
          </a:p>
          <a:p>
            <a:pPr marL="759143" lvl="1" indent="-457200" algn="just">
              <a:buFont typeface="+mj-lt"/>
              <a:buAutoNum type="arabicPeriod"/>
            </a:pPr>
            <a:endParaRPr lang="es-AR" dirty="0">
              <a:solidFill>
                <a:schemeClr val="tx1"/>
              </a:solidFill>
            </a:endParaRPr>
          </a:p>
        </p:txBody>
      </p:sp>
    </p:spTree>
    <p:extLst>
      <p:ext uri="{BB962C8B-B14F-4D97-AF65-F5344CB8AC3E}">
        <p14:creationId xmlns:p14="http://schemas.microsoft.com/office/powerpoint/2010/main" val="41484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Diseño de una Computadora Digital</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r>
              <a:rPr lang="es-AR" b="1" dirty="0"/>
              <a:t>Arquitectura Harvard</a:t>
            </a:r>
            <a:endParaRPr lang="es-AR" dirty="0"/>
          </a:p>
          <a:p>
            <a:pPr lvl="1" algn="just"/>
            <a:r>
              <a:rPr lang="es-AR" dirty="0"/>
              <a:t>Memorias de código y datos</a:t>
            </a:r>
          </a:p>
          <a:p>
            <a:pPr lvl="2" algn="just"/>
            <a:r>
              <a:rPr lang="es-AR" dirty="0"/>
              <a:t>espacio de memoria diferentes</a:t>
            </a:r>
          </a:p>
          <a:p>
            <a:pPr lvl="2" algn="just"/>
            <a:r>
              <a:rPr lang="es-AR" dirty="0"/>
              <a:t>caminos separados (exclusivos) hacia la CPU</a:t>
            </a:r>
          </a:p>
          <a:p>
            <a:pPr lvl="1" algn="just"/>
            <a:r>
              <a:rPr lang="es-AR" dirty="0"/>
              <a:t>Más rápida</a:t>
            </a:r>
          </a:p>
          <a:p>
            <a:pPr algn="just"/>
            <a:r>
              <a:rPr lang="es-AR" b="1" dirty="0"/>
              <a:t>Arquitectura von Neumann</a:t>
            </a:r>
            <a:endParaRPr lang="es-AR" dirty="0"/>
          </a:p>
          <a:p>
            <a:pPr lvl="1" algn="just"/>
            <a:r>
              <a:rPr lang="es-AR" dirty="0"/>
              <a:t>Código y datos mapeados en un solo espacio</a:t>
            </a:r>
          </a:p>
          <a:p>
            <a:pPr lvl="1" algn="just"/>
            <a:r>
              <a:rPr lang="es-AR" dirty="0"/>
              <a:t>Más flexible:</a:t>
            </a:r>
          </a:p>
          <a:p>
            <a:pPr lvl="2" algn="just"/>
            <a:r>
              <a:rPr lang="es-AR" dirty="0"/>
              <a:t>Fácilmente puede escribir en memoria de código</a:t>
            </a:r>
          </a:p>
          <a:p>
            <a:pPr lvl="2" algn="just"/>
            <a:r>
              <a:rPr lang="es-AR" dirty="0"/>
              <a:t>Pueden ejecutar código desde RAM</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Arquitectura Harvard vs von Neumann</a:t>
            </a:r>
          </a:p>
        </p:txBody>
      </p:sp>
    </p:spTree>
    <p:extLst>
      <p:ext uri="{BB962C8B-B14F-4D97-AF65-F5344CB8AC3E}">
        <p14:creationId xmlns:p14="http://schemas.microsoft.com/office/powerpoint/2010/main" val="2774188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sp>
        <p:nvSpPr>
          <p:cNvPr id="10" name="1 Marcador de contenido"/>
          <p:cNvSpPr txBox="1">
            <a:spLocks/>
          </p:cNvSpPr>
          <p:nvPr/>
        </p:nvSpPr>
        <p:spPr>
          <a:xfrm>
            <a:off x="906488" y="1844824"/>
            <a:ext cx="7408333" cy="4680521"/>
          </a:xfrm>
          <a:prstGeom prst="rect">
            <a:avLst/>
          </a:prstGeom>
        </p:spPr>
        <p:txBody>
          <a:bodyPr vert="horz" lIns="91440" tIns="45720" rIns="91440" bIns="45720" rtlCol="0">
            <a:normAutofit fontScale="925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b="1" dirty="0">
                <a:solidFill>
                  <a:schemeClr val="tx1"/>
                </a:solidFill>
                <a:sym typeface="Wingdings" panose="05000000000000000000" pitchFamily="2" charset="2"/>
              </a:rPr>
              <a:t>HLT </a:t>
            </a:r>
            <a:r>
              <a:rPr lang="es-AR" dirty="0">
                <a:solidFill>
                  <a:schemeClr val="tx1"/>
                </a:solidFill>
                <a:sym typeface="Wingdings" panose="05000000000000000000" pitchFamily="2" charset="2"/>
              </a:rPr>
              <a:t>(</a:t>
            </a:r>
            <a:r>
              <a:rPr lang="es-AR" i="1" dirty="0">
                <a:solidFill>
                  <a:schemeClr val="tx1"/>
                </a:solidFill>
                <a:sym typeface="Wingdings" panose="05000000000000000000" pitchFamily="2" charset="2"/>
              </a:rPr>
              <a:t>Halt</a:t>
            </a:r>
            <a:r>
              <a:rPr lang="es-AR" dirty="0">
                <a:solidFill>
                  <a:schemeClr val="tx1"/>
                </a:solidFill>
                <a:sym typeface="Wingdings" panose="05000000000000000000" pitchFamily="2" charset="2"/>
              </a:rPr>
              <a:t>)</a:t>
            </a:r>
          </a:p>
          <a:p>
            <a:pPr lvl="1" algn="just"/>
            <a:r>
              <a:rPr lang="es-AR" dirty="0">
                <a:solidFill>
                  <a:schemeClr val="tx1"/>
                </a:solidFill>
                <a:sym typeface="Wingdings" panose="05000000000000000000" pitchFamily="2" charset="2"/>
              </a:rPr>
              <a:t>Es la instrucción que determina el fin del programa. Es imprescindible para que no se sigan buscando posiciones de memoria que no almacenan instrucciones, evitando así resultados imprevistos. “1” lo logra al inhibir la generación de señales de tiempo.</a:t>
            </a:r>
            <a:br>
              <a:rPr lang="es-AR" dirty="0">
                <a:solidFill>
                  <a:schemeClr val="tx1"/>
                </a:solidFill>
                <a:sym typeface="Wingdings" panose="05000000000000000000" pitchFamily="2" charset="2"/>
              </a:rPr>
            </a:br>
            <a:r>
              <a:rPr lang="es-AR" dirty="0">
                <a:solidFill>
                  <a:schemeClr val="tx1"/>
                </a:solidFill>
                <a:sym typeface="Wingdings" panose="05000000000000000000" pitchFamily="2" charset="2"/>
              </a:rPr>
              <a:t>Éstas y todas las instrucciones de referencia a registro o de E/S ignoran el campo del código de instrucción DATA.</a:t>
            </a:r>
          </a:p>
          <a:p>
            <a:pPr algn="just"/>
            <a:r>
              <a:rPr lang="es-AR" b="1" dirty="0">
                <a:solidFill>
                  <a:schemeClr val="tx1"/>
                </a:solidFill>
                <a:sym typeface="Wingdings" panose="05000000000000000000" pitchFamily="2" charset="2"/>
              </a:rPr>
              <a:t>CLA </a:t>
            </a:r>
            <a:r>
              <a:rPr lang="es-AR" dirty="0">
                <a:solidFill>
                  <a:schemeClr val="tx1"/>
                </a:solidFill>
                <a:sym typeface="Wingdings" panose="05000000000000000000" pitchFamily="2" charset="2"/>
              </a:rPr>
              <a:t>(</a:t>
            </a:r>
            <a:r>
              <a:rPr lang="es-AR" i="1" dirty="0">
                <a:solidFill>
                  <a:schemeClr val="tx1"/>
                </a:solidFill>
                <a:sym typeface="Wingdings" panose="05000000000000000000" pitchFamily="2" charset="2"/>
              </a:rPr>
              <a:t>Clear accumulator</a:t>
            </a:r>
            <a:r>
              <a:rPr lang="es-AR" dirty="0">
                <a:solidFill>
                  <a:schemeClr val="tx1"/>
                </a:solidFill>
                <a:sym typeface="Wingdings" panose="05000000000000000000" pitchFamily="2" charset="2"/>
              </a:rPr>
              <a:t>)</a:t>
            </a:r>
          </a:p>
          <a:p>
            <a:pPr lvl="1" algn="just"/>
            <a:r>
              <a:rPr lang="es-AR" dirty="0">
                <a:solidFill>
                  <a:schemeClr val="tx1"/>
                </a:solidFill>
                <a:sym typeface="Wingdings" panose="05000000000000000000" pitchFamily="2" charset="2"/>
              </a:rPr>
              <a:t>Permite la puesta a 0 del acumulador.</a:t>
            </a:r>
          </a:p>
          <a:p>
            <a:pPr algn="just"/>
            <a:r>
              <a:rPr lang="es-AR" b="1" dirty="0">
                <a:solidFill>
                  <a:schemeClr val="tx1"/>
                </a:solidFill>
                <a:sym typeface="Wingdings" panose="05000000000000000000" pitchFamily="2" charset="2"/>
              </a:rPr>
              <a:t>CMA </a:t>
            </a:r>
            <a:r>
              <a:rPr lang="es-AR" dirty="0">
                <a:solidFill>
                  <a:schemeClr val="tx1"/>
                </a:solidFill>
                <a:sym typeface="Wingdings" panose="05000000000000000000" pitchFamily="2" charset="2"/>
              </a:rPr>
              <a:t>(</a:t>
            </a:r>
            <a:r>
              <a:rPr lang="es-AR" i="1" dirty="0">
                <a:solidFill>
                  <a:schemeClr val="tx1"/>
                </a:solidFill>
                <a:sym typeface="Wingdings" panose="05000000000000000000" pitchFamily="2" charset="2"/>
              </a:rPr>
              <a:t>Complement accumulator</a:t>
            </a:r>
            <a:r>
              <a:rPr lang="es-AR" dirty="0">
                <a:solidFill>
                  <a:schemeClr val="tx1"/>
                </a:solidFill>
                <a:sym typeface="Wingdings" panose="05000000000000000000" pitchFamily="2" charset="2"/>
              </a:rPr>
              <a:t>)</a:t>
            </a:r>
          </a:p>
          <a:p>
            <a:pPr lvl="1" algn="just"/>
            <a:r>
              <a:rPr lang="es-AR" dirty="0">
                <a:solidFill>
                  <a:schemeClr val="tx1"/>
                </a:solidFill>
                <a:sym typeface="Wingdings" panose="05000000000000000000" pitchFamily="2" charset="2"/>
              </a:rPr>
              <a:t>Permite la inversión de los bits del acumulador. Calcula el complemento restringido del dato almacenado en el acumulador.</a:t>
            </a:r>
            <a:endParaRPr lang="es-AR" dirty="0">
              <a:solidFill>
                <a:schemeClr val="tx1"/>
              </a:solidFill>
            </a:endParaRPr>
          </a:p>
          <a:p>
            <a:pPr marL="759143" lvl="1" indent="-457200" algn="just">
              <a:buFont typeface="+mj-lt"/>
              <a:buAutoNum type="arabicPeriod"/>
            </a:pPr>
            <a:endParaRPr lang="es-AR" dirty="0">
              <a:solidFill>
                <a:schemeClr val="tx1"/>
              </a:solidFill>
            </a:endParaRPr>
          </a:p>
        </p:txBody>
      </p:sp>
    </p:spTree>
    <p:extLst>
      <p:ext uri="{BB962C8B-B14F-4D97-AF65-F5344CB8AC3E}">
        <p14:creationId xmlns:p14="http://schemas.microsoft.com/office/powerpoint/2010/main" val="2894989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67833" y="1772816"/>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sp>
        <p:nvSpPr>
          <p:cNvPr id="10" name="1 Marcador de contenido"/>
          <p:cNvSpPr txBox="1">
            <a:spLocks/>
          </p:cNvSpPr>
          <p:nvPr/>
        </p:nvSpPr>
        <p:spPr>
          <a:xfrm>
            <a:off x="890929" y="1772816"/>
            <a:ext cx="7408333" cy="4680521"/>
          </a:xfrm>
          <a:prstGeom prst="rect">
            <a:avLst/>
          </a:prstGeom>
        </p:spPr>
        <p:txBody>
          <a:bodyPr vert="horz" lIns="91440" tIns="45720" rIns="91440" bIns="45720" rtlCol="0">
            <a:normAutofit lnSpcReduction="1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b="1" dirty="0">
                <a:solidFill>
                  <a:schemeClr val="tx1"/>
                </a:solidFill>
                <a:sym typeface="Wingdings" panose="05000000000000000000" pitchFamily="2" charset="2"/>
              </a:rPr>
              <a:t>INC </a:t>
            </a:r>
            <a:r>
              <a:rPr lang="es-AR" dirty="0">
                <a:solidFill>
                  <a:schemeClr val="tx1"/>
                </a:solidFill>
                <a:sym typeface="Wingdings" panose="05000000000000000000" pitchFamily="2" charset="2"/>
              </a:rPr>
              <a:t>(</a:t>
            </a:r>
            <a:r>
              <a:rPr lang="es-AR" i="1" dirty="0">
                <a:solidFill>
                  <a:schemeClr val="tx1"/>
                </a:solidFill>
                <a:sym typeface="Wingdings" panose="05000000000000000000" pitchFamily="2" charset="2"/>
              </a:rPr>
              <a:t>Increment accumulator</a:t>
            </a:r>
            <a:r>
              <a:rPr lang="es-AR" dirty="0">
                <a:solidFill>
                  <a:schemeClr val="tx1"/>
                </a:solidFill>
                <a:sym typeface="Wingdings" panose="05000000000000000000" pitchFamily="2" charset="2"/>
              </a:rPr>
              <a:t>)</a:t>
            </a:r>
          </a:p>
          <a:p>
            <a:pPr lvl="1" algn="just"/>
            <a:r>
              <a:rPr lang="es-AR" dirty="0">
                <a:solidFill>
                  <a:schemeClr val="tx1"/>
                </a:solidFill>
                <a:sym typeface="Wingdings" panose="05000000000000000000" pitchFamily="2" charset="2"/>
              </a:rPr>
              <a:t>Permite sumar una unidad al dato cargado en el acumulador</a:t>
            </a:r>
          </a:p>
          <a:p>
            <a:pPr algn="just"/>
            <a:r>
              <a:rPr lang="es-AR" b="1" dirty="0">
                <a:solidFill>
                  <a:schemeClr val="tx1"/>
                </a:solidFill>
                <a:sym typeface="Wingdings" panose="05000000000000000000" pitchFamily="2" charset="2"/>
              </a:rPr>
              <a:t>SHR </a:t>
            </a:r>
            <a:r>
              <a:rPr lang="es-AR" dirty="0">
                <a:solidFill>
                  <a:schemeClr val="tx1"/>
                </a:solidFill>
                <a:sym typeface="Wingdings" panose="05000000000000000000" pitchFamily="2" charset="2"/>
              </a:rPr>
              <a:t>(</a:t>
            </a:r>
            <a:r>
              <a:rPr lang="es-AR" i="1" dirty="0">
                <a:solidFill>
                  <a:schemeClr val="tx1"/>
                </a:solidFill>
                <a:sym typeface="Wingdings" panose="05000000000000000000" pitchFamily="2" charset="2"/>
              </a:rPr>
              <a:t>Shift Right</a:t>
            </a:r>
            <a:r>
              <a:rPr lang="es-AR" dirty="0">
                <a:solidFill>
                  <a:schemeClr val="tx1"/>
                </a:solidFill>
                <a:sym typeface="Wingdings" panose="05000000000000000000" pitchFamily="2" charset="2"/>
              </a:rPr>
              <a:t>)</a:t>
            </a:r>
            <a:endParaRPr lang="es-AR" b="1" dirty="0">
              <a:solidFill>
                <a:schemeClr val="tx1"/>
              </a:solidFill>
              <a:sym typeface="Wingdings" panose="05000000000000000000" pitchFamily="2" charset="2"/>
            </a:endParaRPr>
          </a:p>
          <a:p>
            <a:pPr lvl="1" algn="just"/>
            <a:r>
              <a:rPr lang="es-AR" dirty="0">
                <a:solidFill>
                  <a:schemeClr val="tx1"/>
                </a:solidFill>
                <a:sym typeface="Wingdings" panose="05000000000000000000" pitchFamily="2" charset="2"/>
              </a:rPr>
              <a:t>Permite desplazar a la derecha un bit del dato almacenado en el acumulador. </a:t>
            </a:r>
          </a:p>
          <a:p>
            <a:pPr algn="just"/>
            <a:r>
              <a:rPr lang="es-AR" b="1" dirty="0">
                <a:solidFill>
                  <a:schemeClr val="tx1"/>
                </a:solidFill>
                <a:sym typeface="Wingdings" panose="05000000000000000000" pitchFamily="2" charset="2"/>
              </a:rPr>
              <a:t>SNA HHH</a:t>
            </a:r>
          </a:p>
          <a:p>
            <a:pPr lvl="1" algn="just"/>
            <a:r>
              <a:rPr lang="es-AR" dirty="0">
                <a:solidFill>
                  <a:schemeClr val="tx1"/>
                </a:solidFill>
                <a:sym typeface="Wingdings" panose="05000000000000000000" pitchFamily="2" charset="2"/>
              </a:rPr>
              <a:t>Es una instrucción de salto condicionado, que permite timar una decisión en el programa, en función de una condición preestablecida. En este caso, la condición es que el dato almacenado en el acumulador sea negativo, esto es, que para efectuar el salto de la instrucción considera el valor 1 del flag “S” en el registro de estado.</a:t>
            </a:r>
            <a:endParaRPr lang="es-AR" dirty="0">
              <a:solidFill>
                <a:schemeClr val="tx1"/>
              </a:solidFill>
            </a:endParaRPr>
          </a:p>
          <a:p>
            <a:pPr marL="759143" lvl="1" indent="-457200" algn="just">
              <a:buFont typeface="+mj-lt"/>
              <a:buAutoNum type="arabicPeriod"/>
            </a:pPr>
            <a:endParaRPr lang="es-AR" dirty="0">
              <a:solidFill>
                <a:schemeClr val="tx1"/>
              </a:solidFill>
            </a:endParaRPr>
          </a:p>
        </p:txBody>
      </p:sp>
    </p:spTree>
    <p:extLst>
      <p:ext uri="{BB962C8B-B14F-4D97-AF65-F5344CB8AC3E}">
        <p14:creationId xmlns:p14="http://schemas.microsoft.com/office/powerpoint/2010/main" val="1538597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sp>
        <p:nvSpPr>
          <p:cNvPr id="10" name="1 Marcador de contenido"/>
          <p:cNvSpPr txBox="1">
            <a:spLocks/>
          </p:cNvSpPr>
          <p:nvPr/>
        </p:nvSpPr>
        <p:spPr>
          <a:xfrm>
            <a:off x="810220" y="1844824"/>
            <a:ext cx="7408333" cy="4680521"/>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b="1" dirty="0">
                <a:solidFill>
                  <a:schemeClr val="tx1"/>
                </a:solidFill>
                <a:sym typeface="Wingdings" panose="05000000000000000000" pitchFamily="2" charset="2"/>
              </a:rPr>
              <a:t>SZA HHH</a:t>
            </a:r>
            <a:endParaRPr lang="es-AR" dirty="0">
              <a:solidFill>
                <a:schemeClr val="tx1"/>
              </a:solidFill>
              <a:sym typeface="Wingdings" panose="05000000000000000000" pitchFamily="2" charset="2"/>
            </a:endParaRPr>
          </a:p>
          <a:p>
            <a:pPr lvl="1" algn="just"/>
            <a:r>
              <a:rPr lang="es-AR" dirty="0">
                <a:solidFill>
                  <a:schemeClr val="tx1"/>
                </a:solidFill>
                <a:sym typeface="Wingdings" panose="05000000000000000000" pitchFamily="2" charset="2"/>
              </a:rPr>
              <a:t>Es una instrucción de salto condicional igual que las anteriores. Es este caso, la condición que se ha de verificar es que el dato almacenado en el acumulador sea 0, por lo tanto la bandera consultada es la Z. Con Z=1 la condición se satisface.</a:t>
            </a:r>
          </a:p>
          <a:p>
            <a:pPr algn="just"/>
            <a:r>
              <a:rPr lang="es-AR" b="1" dirty="0">
                <a:solidFill>
                  <a:schemeClr val="tx1"/>
                </a:solidFill>
                <a:sym typeface="Wingdings" panose="05000000000000000000" pitchFamily="2" charset="2"/>
              </a:rPr>
              <a:t>SCA HHH</a:t>
            </a:r>
          </a:p>
          <a:p>
            <a:pPr lvl="1" algn="just"/>
            <a:r>
              <a:rPr lang="es-AR" dirty="0">
                <a:solidFill>
                  <a:schemeClr val="tx1"/>
                </a:solidFill>
                <a:sym typeface="Wingdings" panose="05000000000000000000" pitchFamily="2" charset="2"/>
              </a:rPr>
              <a:t>Es una instrucción de salto condicional igual que las anteriores. En este caso la condición que se ha de verificar es que el último acarreo sea 1, para considerar que ésta se encuentra satisfecha.</a:t>
            </a:r>
            <a:endParaRPr lang="es-AR" dirty="0">
              <a:solidFill>
                <a:schemeClr val="tx1"/>
              </a:solidFill>
            </a:endParaRPr>
          </a:p>
          <a:p>
            <a:pPr marL="759143" lvl="1" indent="-457200" algn="just">
              <a:buFont typeface="+mj-lt"/>
              <a:buAutoNum type="arabicPeriod"/>
            </a:pPr>
            <a:endParaRPr lang="es-AR" dirty="0">
              <a:solidFill>
                <a:schemeClr val="tx1"/>
              </a:solidFill>
            </a:endParaRPr>
          </a:p>
        </p:txBody>
      </p:sp>
    </p:spTree>
    <p:extLst>
      <p:ext uri="{BB962C8B-B14F-4D97-AF65-F5344CB8AC3E}">
        <p14:creationId xmlns:p14="http://schemas.microsoft.com/office/powerpoint/2010/main" val="1058722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sp>
        <p:nvSpPr>
          <p:cNvPr id="10" name="1 Marcador de contenido"/>
          <p:cNvSpPr txBox="1">
            <a:spLocks/>
          </p:cNvSpPr>
          <p:nvPr/>
        </p:nvSpPr>
        <p:spPr>
          <a:xfrm>
            <a:off x="899591" y="1844824"/>
            <a:ext cx="7408333" cy="4680521"/>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b="1" dirty="0">
                <a:solidFill>
                  <a:schemeClr val="tx1"/>
                </a:solidFill>
                <a:sym typeface="Wingdings" panose="05000000000000000000" pitchFamily="2" charset="2"/>
              </a:rPr>
              <a:t>INP </a:t>
            </a:r>
            <a:r>
              <a:rPr lang="es-AR" dirty="0">
                <a:solidFill>
                  <a:schemeClr val="tx1"/>
                </a:solidFill>
                <a:sym typeface="Wingdings" panose="05000000000000000000" pitchFamily="2" charset="2"/>
              </a:rPr>
              <a:t>(</a:t>
            </a:r>
            <a:r>
              <a:rPr lang="es-AR" i="1" dirty="0">
                <a:solidFill>
                  <a:schemeClr val="tx1"/>
                </a:solidFill>
                <a:sym typeface="Wingdings" panose="05000000000000000000" pitchFamily="2" charset="2"/>
              </a:rPr>
              <a:t>Input</a:t>
            </a:r>
            <a:r>
              <a:rPr lang="es-AR" dirty="0">
                <a:solidFill>
                  <a:schemeClr val="tx1"/>
                </a:solidFill>
                <a:sym typeface="Wingdings" panose="05000000000000000000" pitchFamily="2" charset="2"/>
              </a:rPr>
              <a:t>)</a:t>
            </a:r>
            <a:endParaRPr lang="es-AR" b="1" dirty="0">
              <a:solidFill>
                <a:schemeClr val="tx1"/>
              </a:solidFill>
              <a:sym typeface="Wingdings" panose="05000000000000000000" pitchFamily="2" charset="2"/>
            </a:endParaRPr>
          </a:p>
          <a:p>
            <a:pPr lvl="1" algn="just"/>
            <a:r>
              <a:rPr lang="es-AR" dirty="0">
                <a:solidFill>
                  <a:schemeClr val="tx1"/>
                </a:solidFill>
                <a:sym typeface="Wingdings" panose="05000000000000000000" pitchFamily="2" charset="2"/>
              </a:rPr>
              <a:t>Esta instrucción permite la entrada de un dato desde un periférico de entrada. La transferencia del dato se realiza entre un registro propio del periférico ENT y el acumulador. “1” está dotada de un solo periférico de entrada, por lo tanto, el campo DATA del código de instrucción no identifica direcciones de periféricos, entonces se lo ignora.</a:t>
            </a:r>
            <a:br>
              <a:rPr lang="es-AR" dirty="0">
                <a:solidFill>
                  <a:schemeClr val="tx1"/>
                </a:solidFill>
                <a:sym typeface="Wingdings" panose="05000000000000000000" pitchFamily="2" charset="2"/>
              </a:rPr>
            </a:br>
            <a:r>
              <a:rPr lang="es-AR" dirty="0">
                <a:solidFill>
                  <a:schemeClr val="tx1"/>
                </a:solidFill>
                <a:sym typeface="Wingdings" panose="05000000000000000000" pitchFamily="2" charset="2"/>
              </a:rPr>
              <a:t>El dato ingresado queda en el acumulador, por lo general, el programa lo transfiere a la memoria con una instrucción STA HHH.</a:t>
            </a:r>
          </a:p>
          <a:p>
            <a:pPr algn="just"/>
            <a:r>
              <a:rPr lang="es-AR" b="1" dirty="0">
                <a:solidFill>
                  <a:schemeClr val="tx1"/>
                </a:solidFill>
                <a:sym typeface="Wingdings" panose="05000000000000000000" pitchFamily="2" charset="2"/>
              </a:rPr>
              <a:t>OUT</a:t>
            </a:r>
          </a:p>
          <a:p>
            <a:pPr lvl="1" algn="just"/>
            <a:r>
              <a:rPr lang="es-AR" dirty="0">
                <a:solidFill>
                  <a:schemeClr val="tx1"/>
                </a:solidFill>
              </a:rPr>
              <a:t>Esta instrucción permite la salida de un dato almacenado con anterioridad en el acumulador hacia un dispositivo periférico. Por lo tanto, la transferencia se realiza entre el acumulador y un registro propio del periférico SAL. “1” sólo tiene asignado un dispositivo de salida, por lo tanto, el campo DATA es ignorado.</a:t>
            </a:r>
          </a:p>
          <a:p>
            <a:pPr marL="759143" lvl="1" indent="-457200" algn="just">
              <a:buFont typeface="+mj-lt"/>
              <a:buAutoNum type="arabicPeriod"/>
            </a:pPr>
            <a:endParaRPr lang="es-AR" dirty="0">
              <a:solidFill>
                <a:schemeClr val="tx1"/>
              </a:solidFill>
            </a:endParaRPr>
          </a:p>
        </p:txBody>
      </p:sp>
    </p:spTree>
    <p:extLst>
      <p:ext uri="{BB962C8B-B14F-4D97-AF65-F5344CB8AC3E}">
        <p14:creationId xmlns:p14="http://schemas.microsoft.com/office/powerpoint/2010/main" val="2087077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Juego completo de instrucciones de “1”</a:t>
            </a:r>
            <a:endParaRPr lang="es-AR" sz="2400" i="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3397" t="10547" b="5274"/>
          <a:stretch/>
        </p:blipFill>
        <p:spPr>
          <a:xfrm>
            <a:off x="542635" y="1498409"/>
            <a:ext cx="8022349" cy="5242959"/>
          </a:xfrm>
          <a:prstGeom prst="rect">
            <a:avLst/>
          </a:prstGeom>
        </p:spPr>
      </p:pic>
    </p:spTree>
    <p:extLst>
      <p:ext uri="{BB962C8B-B14F-4D97-AF65-F5344CB8AC3E}">
        <p14:creationId xmlns:p14="http://schemas.microsoft.com/office/powerpoint/2010/main" val="3375555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171455"/>
            <a:ext cx="7408333" cy="4680521"/>
          </a:xfrm>
        </p:spPr>
        <p:txBody>
          <a:bodyPr>
            <a:normAutofit/>
          </a:bodyPr>
          <a:lstStyle/>
          <a:p>
            <a:pPr algn="just"/>
            <a:r>
              <a:rPr lang="es-AR" dirty="0">
                <a:sym typeface="Wingdings" panose="05000000000000000000" pitchFamily="2" charset="2"/>
              </a:rPr>
              <a:t>En la mayoría de las computadoras las señales de tiempo son generadas por un sistema de reloj. Éste se encuentra constituido por un oscilador y circuitos asociados que generan pulsos cuyo ancho y separación son determinados en forma precisa. Se denomina </a:t>
            </a:r>
            <a:r>
              <a:rPr lang="es-AR" b="1" dirty="0">
                <a:sym typeface="Wingdings" panose="05000000000000000000" pitchFamily="2" charset="2"/>
              </a:rPr>
              <a:t>ciclo de reloj</a:t>
            </a:r>
            <a:r>
              <a:rPr lang="es-AR" dirty="0">
                <a:sym typeface="Wingdings" panose="05000000000000000000" pitchFamily="2" charset="2"/>
              </a:rPr>
              <a:t> al intervalo entre 2 pulsos consecutivos de reloj.</a:t>
            </a: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Unidad de control y sincronización del tiempo</a:t>
            </a:r>
            <a:endParaRPr lang="es-AR" sz="2400" i="1" dirty="0">
              <a:solidFill>
                <a:schemeClr val="bg1"/>
              </a:solidFill>
            </a:endParaRPr>
          </a:p>
        </p:txBody>
      </p:sp>
      <p:pic>
        <p:nvPicPr>
          <p:cNvPr id="3" name="2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8955" t="41194" r="10895" b="36518"/>
          <a:stretch/>
        </p:blipFill>
        <p:spPr>
          <a:xfrm>
            <a:off x="1066703" y="5085184"/>
            <a:ext cx="7328847" cy="1528549"/>
          </a:xfrm>
          <a:prstGeom prst="rect">
            <a:avLst/>
          </a:prstGeom>
        </p:spPr>
      </p:pic>
    </p:spTree>
    <p:extLst>
      <p:ext uri="{BB962C8B-B14F-4D97-AF65-F5344CB8AC3E}">
        <p14:creationId xmlns:p14="http://schemas.microsoft.com/office/powerpoint/2010/main" val="1514227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99592" y="2171455"/>
                <a:ext cx="7408333" cy="4680521"/>
              </a:xfrm>
            </p:spPr>
            <p:txBody>
              <a:bodyPr>
                <a:normAutofit fontScale="92500" lnSpcReduction="10000"/>
              </a:bodyPr>
              <a:lstStyle/>
              <a:p>
                <a:pPr algn="just"/>
                <a:r>
                  <a:rPr lang="es-AR" dirty="0">
                    <a:sym typeface="Wingdings" panose="05000000000000000000" pitchFamily="2" charset="2"/>
                  </a:rPr>
                  <a:t>La frecuencia del reloj se controla por un oscilador y cada ciclo de reloj se identifica como 1 hercio, Hz (</a:t>
                </a:r>
                <a:r>
                  <a:rPr lang="es-AR" i="1" dirty="0">
                    <a:sym typeface="Wingdings" panose="05000000000000000000" pitchFamily="2" charset="2"/>
                  </a:rPr>
                  <a:t>hertz</a:t>
                </a:r>
                <a:r>
                  <a:rPr lang="es-AR" dirty="0">
                    <a:sym typeface="Wingdings" panose="05000000000000000000" pitchFamily="2" charset="2"/>
                  </a:rPr>
                  <a:t> o ciclo). O sea 1 Hz = 1 ciclo/segundo</a:t>
                </a:r>
                <a:br>
                  <a:rPr lang="es-AR" dirty="0">
                    <a:sym typeface="Wingdings" panose="05000000000000000000" pitchFamily="2" charset="2"/>
                  </a:rPr>
                </a:br>
                <a14:m>
                  <m:oMath xmlns:m="http://schemas.openxmlformats.org/officeDocument/2006/math">
                    <m:r>
                      <a:rPr lang="es-AR" b="0" i="1" smtClean="0">
                        <a:latin typeface="Cambria Math"/>
                        <a:sym typeface="Wingdings" panose="05000000000000000000" pitchFamily="2" charset="2"/>
                      </a:rPr>
                      <m:t>𝑓𝑟𝑒𝑐𝑢𝑒𝑛𝑐𝑖𝑎</m:t>
                    </m:r>
                    <m:r>
                      <a:rPr lang="es-AR" b="0" i="1" smtClean="0">
                        <a:latin typeface="Cambria Math"/>
                        <a:sym typeface="Wingdings" panose="05000000000000000000" pitchFamily="2" charset="2"/>
                      </a:rPr>
                      <m:t>=</m:t>
                    </m:r>
                    <m:f>
                      <m:fPr>
                        <m:ctrlPr>
                          <a:rPr lang="es-AR" b="0" i="1" smtClean="0">
                            <a:latin typeface="Cambria Math" panose="02040503050406030204" pitchFamily="18" charset="0"/>
                            <a:sym typeface="Wingdings" panose="05000000000000000000" pitchFamily="2" charset="2"/>
                          </a:rPr>
                        </m:ctrlPr>
                      </m:fPr>
                      <m:num>
                        <m:r>
                          <a:rPr lang="es-AR" b="0" i="1" smtClean="0">
                            <a:latin typeface="Cambria Math"/>
                            <a:sym typeface="Wingdings" panose="05000000000000000000" pitchFamily="2" charset="2"/>
                          </a:rPr>
                          <m:t>𝑐𝑎𝑛𝑡𝑖𝑑𝑎𝑑</m:t>
                        </m:r>
                        <m:r>
                          <a:rPr lang="es-AR" b="0" i="1" smtClean="0">
                            <a:latin typeface="Cambria Math"/>
                            <a:sym typeface="Wingdings" panose="05000000000000000000" pitchFamily="2" charset="2"/>
                          </a:rPr>
                          <m:t> </m:t>
                        </m:r>
                        <m:r>
                          <a:rPr lang="es-AR" b="0" i="1" smtClean="0">
                            <a:latin typeface="Cambria Math"/>
                            <a:sym typeface="Wingdings" panose="05000000000000000000" pitchFamily="2" charset="2"/>
                          </a:rPr>
                          <m:t>𝑑𝑒</m:t>
                        </m:r>
                        <m:r>
                          <a:rPr lang="es-AR" b="0" i="1" smtClean="0">
                            <a:latin typeface="Cambria Math"/>
                            <a:sym typeface="Wingdings" panose="05000000000000000000" pitchFamily="2" charset="2"/>
                          </a:rPr>
                          <m:t> </m:t>
                        </m:r>
                        <m:r>
                          <a:rPr lang="es-AR" b="0" i="1" smtClean="0">
                            <a:latin typeface="Cambria Math"/>
                            <a:sym typeface="Wingdings" panose="05000000000000000000" pitchFamily="2" charset="2"/>
                          </a:rPr>
                          <m:t>𝑐𝑖𝑐𝑙𝑜𝑠</m:t>
                        </m:r>
                        <m:r>
                          <a:rPr lang="es-AR" b="0" i="1" smtClean="0">
                            <a:latin typeface="Cambria Math"/>
                            <a:sym typeface="Wingdings" panose="05000000000000000000" pitchFamily="2" charset="2"/>
                          </a:rPr>
                          <m:t> </m:t>
                        </m:r>
                        <m:r>
                          <a:rPr lang="es-AR" b="0" i="1" smtClean="0">
                            <a:latin typeface="Cambria Math"/>
                            <a:sym typeface="Wingdings" panose="05000000000000000000" pitchFamily="2" charset="2"/>
                          </a:rPr>
                          <m:t>𝑑𝑒</m:t>
                        </m:r>
                        <m:r>
                          <a:rPr lang="es-AR" b="0" i="1" smtClean="0">
                            <a:latin typeface="Cambria Math"/>
                            <a:sym typeface="Wingdings" panose="05000000000000000000" pitchFamily="2" charset="2"/>
                          </a:rPr>
                          <m:t> </m:t>
                        </m:r>
                        <m:r>
                          <a:rPr lang="es-AR" b="0" i="1" smtClean="0">
                            <a:latin typeface="Cambria Math"/>
                            <a:sym typeface="Wingdings" panose="05000000000000000000" pitchFamily="2" charset="2"/>
                          </a:rPr>
                          <m:t>𝑟𝑒𝑙𝑜𝑗</m:t>
                        </m:r>
                      </m:num>
                      <m:den>
                        <m:r>
                          <a:rPr lang="es-AR" b="0" i="1" smtClean="0">
                            <a:latin typeface="Cambria Math"/>
                            <a:sym typeface="Wingdings" panose="05000000000000000000" pitchFamily="2" charset="2"/>
                          </a:rPr>
                          <m:t>𝑠𝑒𝑔</m:t>
                        </m:r>
                      </m:den>
                    </m:f>
                  </m:oMath>
                </a14:m>
                <a:endParaRPr lang="es-AR" dirty="0"/>
              </a:p>
              <a:p>
                <a:pPr algn="just"/>
                <a:r>
                  <a:rPr lang="es-AR" dirty="0"/>
                  <a:t>Las unidades de tiempo de una CPU están en orden de los nanosegundos (10</a:t>
                </a:r>
                <a:r>
                  <a:rPr lang="es-AR" baseline="30000" dirty="0"/>
                  <a:t>-9 </a:t>
                </a:r>
                <a:r>
                  <a:rPr lang="es-AR" dirty="0"/>
                  <a:t>seg, ns)</a:t>
                </a:r>
              </a:p>
              <a:p>
                <a:pPr algn="just"/>
                <a:endParaRPr lang="es-AR" dirty="0"/>
              </a:p>
              <a:p>
                <a:pPr algn="just"/>
                <a:r>
                  <a:rPr lang="es-AR" dirty="0"/>
                  <a:t>Ej.: ¿Cuántos ns “tarda” un ciclo de reloj para una computadora que trabaja con una frecuencia de 25 millones de Hz o MHz?</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99592" y="2171455"/>
                <a:ext cx="7408333" cy="4680521"/>
              </a:xfrm>
              <a:blipFill>
                <a:blip r:embed="rId3"/>
                <a:stretch>
                  <a:fillRect l="-1481" t="-2083" r="-1070"/>
                </a:stretch>
              </a:blipFill>
            </p:spPr>
            <p:txBody>
              <a:bodyPr/>
              <a:lstStyle/>
              <a:p>
                <a:r>
                  <a:rPr lang="en-US">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Unidad de control y sincronización del tiempo</a:t>
            </a:r>
            <a:endParaRPr lang="es-AR" sz="2400" i="1" dirty="0">
              <a:solidFill>
                <a:schemeClr val="bg1"/>
              </a:solidFill>
            </a:endParaRPr>
          </a:p>
        </p:txBody>
      </p:sp>
    </p:spTree>
    <p:extLst>
      <p:ext uri="{BB962C8B-B14F-4D97-AF65-F5344CB8AC3E}">
        <p14:creationId xmlns:p14="http://schemas.microsoft.com/office/powerpoint/2010/main" val="3649701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0929" y="1475879"/>
            <a:ext cx="7408333" cy="4680521"/>
          </a:xfrm>
        </p:spPr>
        <p:txBody>
          <a:bodyPr>
            <a:normAutofit/>
          </a:bodyPr>
          <a:lstStyle/>
          <a:p>
            <a:pPr algn="just"/>
            <a:r>
              <a:rPr lang="es-AR" dirty="0">
                <a:sym typeface="Wingdings" panose="05000000000000000000" pitchFamily="2" charset="2"/>
              </a:rPr>
              <a:t>El </a:t>
            </a:r>
            <a:r>
              <a:rPr lang="es-AR" b="1" dirty="0">
                <a:sym typeface="Wingdings" panose="05000000000000000000" pitchFamily="2" charset="2"/>
              </a:rPr>
              <a:t>tiempo de acceso a memoria</a:t>
            </a:r>
            <a:r>
              <a:rPr lang="es-AR" dirty="0">
                <a:sym typeface="Wingdings" panose="05000000000000000000" pitchFamily="2" charset="2"/>
              </a:rPr>
              <a:t> es el tiempo que tarda la CU en buscar la información en la memoria y dejarla disponible en el MDR.</a:t>
            </a: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Unidad de control y sincronización del tiempo</a:t>
            </a:r>
            <a:endParaRPr lang="es-AR" sz="2400" i="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7313" t="8159" r="4179" b="12836"/>
          <a:stretch/>
        </p:blipFill>
        <p:spPr>
          <a:xfrm>
            <a:off x="1792342" y="2924944"/>
            <a:ext cx="5817394" cy="3894613"/>
          </a:xfrm>
          <a:prstGeom prst="rect">
            <a:avLst/>
          </a:prstGeom>
        </p:spPr>
      </p:pic>
    </p:spTree>
    <p:extLst>
      <p:ext uri="{BB962C8B-B14F-4D97-AF65-F5344CB8AC3E}">
        <p14:creationId xmlns:p14="http://schemas.microsoft.com/office/powerpoint/2010/main" val="214652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2" y="2649135"/>
            <a:ext cx="7408333" cy="4680521"/>
          </a:xfrm>
        </p:spPr>
        <p:txBody>
          <a:bodyPr>
            <a:normAutofit/>
          </a:bodyPr>
          <a:lstStyle/>
          <a:p>
            <a:pPr algn="just"/>
            <a:r>
              <a:rPr lang="es-AR" dirty="0">
                <a:sym typeface="Wingdings" panose="05000000000000000000" pitchFamily="2" charset="2"/>
              </a:rPr>
              <a:t>El módulo de tratamiento de datos es la </a:t>
            </a:r>
            <a:r>
              <a:rPr lang="es-AR" b="1" dirty="0">
                <a:sym typeface="Wingdings" panose="05000000000000000000" pitchFamily="2" charset="2"/>
              </a:rPr>
              <a:t>unidad aritmético-lógica</a:t>
            </a:r>
            <a:r>
              <a:rPr lang="es-AR" dirty="0">
                <a:sym typeface="Wingdings" panose="05000000000000000000" pitchFamily="2" charset="2"/>
              </a:rPr>
              <a:t> (ALU) . En este módulo los datos se tratan según órdenes de la </a:t>
            </a:r>
            <a:r>
              <a:rPr lang="es-AR" b="1" dirty="0">
                <a:sym typeface="Wingdings" panose="05000000000000000000" pitchFamily="2" charset="2"/>
              </a:rPr>
              <a:t>unidad de control</a:t>
            </a:r>
            <a:r>
              <a:rPr lang="es-AR" dirty="0">
                <a:sym typeface="Wingdings" panose="05000000000000000000" pitchFamily="2" charset="2"/>
              </a:rPr>
              <a:t> (CU), que interpreta la instrucción durante su estado de ejecución.</a:t>
            </a:r>
          </a:p>
          <a:p>
            <a:pPr algn="just"/>
            <a:r>
              <a:rPr lang="es-AR" dirty="0">
                <a:sym typeface="Wingdings" panose="05000000000000000000" pitchFamily="2" charset="2"/>
              </a:rPr>
              <a:t>Las instrucciones de “1” que hacen referencia a la ALU son ADA, INC, CMA, SHR y SHL; ANA y XOA.</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módulo de cálculo: unidad aritmético-lógica</a:t>
            </a:r>
            <a:endParaRPr lang="es-AR" sz="2400" i="1" dirty="0">
              <a:solidFill>
                <a:schemeClr val="bg1"/>
              </a:solidFill>
            </a:endParaRPr>
          </a:p>
        </p:txBody>
      </p:sp>
    </p:spTree>
    <p:extLst>
      <p:ext uri="{BB962C8B-B14F-4D97-AF65-F5344CB8AC3E}">
        <p14:creationId xmlns:p14="http://schemas.microsoft.com/office/powerpoint/2010/main" val="2701920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0929" y="2132856"/>
            <a:ext cx="7408333" cy="3345777"/>
          </a:xfrm>
        </p:spPr>
        <p:txBody>
          <a:bodyPr>
            <a:normAutofit fontScale="92500"/>
          </a:bodyPr>
          <a:lstStyle/>
          <a:p>
            <a:pPr algn="just"/>
            <a:r>
              <a:rPr lang="es-AR" dirty="0">
                <a:sym typeface="Wingdings" panose="05000000000000000000" pitchFamily="2" charset="2"/>
              </a:rPr>
              <a:t>La unidad aritmético-lógica de “1” está implementada en torno del registro acumulador. Cuando la operación se realiza sobre un dato, éste se almacena en el acumulador y el resultado de la operación permanece en este registro.</a:t>
            </a:r>
          </a:p>
          <a:p>
            <a:pPr algn="just"/>
            <a:r>
              <a:rPr lang="es-AR" dirty="0">
                <a:sym typeface="Wingdings" panose="05000000000000000000" pitchFamily="2" charset="2"/>
              </a:rPr>
              <a:t>Las instrucciones LDA, STA y CLA permiten el control del registro acumulador perteneciente a este módulo, gestionando su carga, descarga y puesta a 0.</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módulo de cálculo: unidad aritmético-lógica</a:t>
            </a:r>
            <a:endParaRPr lang="es-AR" sz="2400" i="1" dirty="0">
              <a:solidFill>
                <a:schemeClr val="bg1"/>
              </a:solidFill>
            </a:endParaRPr>
          </a:p>
        </p:txBody>
      </p:sp>
    </p:spTree>
    <p:extLst>
      <p:ext uri="{BB962C8B-B14F-4D97-AF65-F5344CB8AC3E}">
        <p14:creationId xmlns:p14="http://schemas.microsoft.com/office/powerpoint/2010/main" val="251420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Relación entre el diseño del HW y la ejecución de instrucciones</a:t>
            </a:r>
          </a:p>
        </p:txBody>
      </p:sp>
      <p:sp>
        <p:nvSpPr>
          <p:cNvPr id="5" name="1 Marcador de contenido"/>
          <p:cNvSpPr>
            <a:spLocks noGrp="1"/>
          </p:cNvSpPr>
          <p:nvPr>
            <p:ph idx="1"/>
          </p:nvPr>
        </p:nvSpPr>
        <p:spPr>
          <a:xfrm>
            <a:off x="872067" y="2160151"/>
            <a:ext cx="7408333" cy="4968553"/>
          </a:xfrm>
        </p:spPr>
        <p:txBody>
          <a:bodyPr>
            <a:normAutofit/>
          </a:bodyPr>
          <a:lstStyle/>
          <a:p>
            <a:pPr algn="just"/>
            <a:r>
              <a:rPr lang="es-AR" dirty="0"/>
              <a:t>La programación en lenguaje de máquina implica el conocimiento del tipo de instrucciones en </a:t>
            </a:r>
            <a:r>
              <a:rPr lang="es-AR" b="1" dirty="0"/>
              <a:t>código de máquina</a:t>
            </a:r>
            <a:r>
              <a:rPr lang="es-AR" dirty="0"/>
              <a:t> (o </a:t>
            </a:r>
            <a:r>
              <a:rPr lang="es-AR" b="1" dirty="0"/>
              <a:t>código nativo</a:t>
            </a:r>
            <a:r>
              <a:rPr lang="es-AR" dirty="0"/>
              <a:t>) a las que obedece la computadora. Para simplificar la tarea de recordar secuencias binarias tediosas a la hora de programar, se ha desarrollado un lenguaje simbólico de bajo nivel conocido como </a:t>
            </a:r>
            <a:r>
              <a:rPr lang="es-AR" b="1" dirty="0"/>
              <a:t>Assembler</a:t>
            </a:r>
            <a:r>
              <a:rPr lang="es-AR" dirty="0"/>
              <a:t>. </a:t>
            </a:r>
          </a:p>
          <a:p>
            <a:pPr algn="just"/>
            <a:r>
              <a:rPr lang="es-AR" dirty="0"/>
              <a:t>Cada computadora (y sus compatibles) tiene su propio Assembler, que tiene una íntima relación con su diseño.</a:t>
            </a:r>
          </a:p>
        </p:txBody>
      </p:sp>
    </p:spTree>
    <p:extLst>
      <p:ext uri="{BB962C8B-B14F-4D97-AF65-F5344CB8AC3E}">
        <p14:creationId xmlns:p14="http://schemas.microsoft.com/office/powerpoint/2010/main" val="3784557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módulo de cálculo: unidad aritmético-lógica</a:t>
            </a:r>
            <a:endParaRPr lang="es-AR" sz="2400" i="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7313" t="23750" r="18955" b="20597"/>
          <a:stretch/>
        </p:blipFill>
        <p:spPr>
          <a:xfrm>
            <a:off x="2267744" y="2428841"/>
            <a:ext cx="4913194" cy="3816657"/>
          </a:xfrm>
          <a:prstGeom prst="rect">
            <a:avLst/>
          </a:prstGeom>
        </p:spPr>
      </p:pic>
    </p:spTree>
    <p:extLst>
      <p:ext uri="{BB962C8B-B14F-4D97-AF65-F5344CB8AC3E}">
        <p14:creationId xmlns:p14="http://schemas.microsoft.com/office/powerpoint/2010/main" val="162379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9591" y="1359040"/>
            <a:ext cx="7408333" cy="3345777"/>
          </a:xfrm>
        </p:spPr>
        <p:txBody>
          <a:bodyPr>
            <a:normAutofit/>
          </a:bodyPr>
          <a:lstStyle/>
          <a:p>
            <a:pPr algn="just"/>
            <a:r>
              <a:rPr lang="es-AR" dirty="0">
                <a:sym typeface="Wingdings" panose="05000000000000000000" pitchFamily="2" charset="2"/>
              </a:rPr>
              <a:t>Es importante destacar el valor de las banderas (</a:t>
            </a:r>
            <a:r>
              <a:rPr lang="es-AR" i="1" dirty="0">
                <a:sym typeface="Wingdings" panose="05000000000000000000" pitchFamily="2" charset="2"/>
              </a:rPr>
              <a:t>flags</a:t>
            </a:r>
            <a:r>
              <a:rPr lang="es-AR" dirty="0">
                <a:sym typeface="Wingdings" panose="05000000000000000000" pitchFamily="2" charset="2"/>
              </a:rPr>
              <a:t>) del </a:t>
            </a:r>
            <a:r>
              <a:rPr lang="es-AR" b="1" dirty="0">
                <a:sym typeface="Wingdings" panose="05000000000000000000" pitchFamily="2" charset="2"/>
              </a:rPr>
              <a:t>registro de estado</a:t>
            </a:r>
            <a:r>
              <a:rPr lang="es-AR" dirty="0">
                <a:sym typeface="Wingdings" panose="05000000000000000000" pitchFamily="2" charset="2"/>
              </a:rPr>
              <a:t> asociado a esta unidad (</a:t>
            </a:r>
            <a:r>
              <a:rPr lang="es-AR" i="1" dirty="0">
                <a:sym typeface="Wingdings" panose="05000000000000000000" pitchFamily="2" charset="2"/>
              </a:rPr>
              <a:t>status register</a:t>
            </a:r>
            <a:r>
              <a:rPr lang="es-AR" dirty="0">
                <a:sym typeface="Wingdings" panose="05000000000000000000" pitchFamily="2" charset="2"/>
              </a:rPr>
              <a:t> o SR). El estado de las banderas permite que el programador controle la condición final de una operación.</a:t>
            </a:r>
          </a:p>
          <a:p>
            <a:pPr algn="just"/>
            <a:r>
              <a:rPr lang="es-AR" dirty="0">
                <a:sym typeface="Wingdings" panose="05000000000000000000" pitchFamily="2" charset="2"/>
              </a:rPr>
              <a:t>Cada bandera se actualiza después de una operación en la ALU, asumiendo un valor 0 o 1</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módulo de cálculo: unidad aritmético-lógica</a:t>
            </a:r>
            <a:endParaRPr lang="es-AR" sz="2400" i="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5718" t="39403" r="3144" b="27761"/>
          <a:stretch/>
        </p:blipFill>
        <p:spPr>
          <a:xfrm>
            <a:off x="522024" y="4594742"/>
            <a:ext cx="8099952" cy="2188728"/>
          </a:xfrm>
          <a:prstGeom prst="rect">
            <a:avLst/>
          </a:prstGeom>
        </p:spPr>
      </p:pic>
    </p:spTree>
    <p:extLst>
      <p:ext uri="{BB962C8B-B14F-4D97-AF65-F5344CB8AC3E}">
        <p14:creationId xmlns:p14="http://schemas.microsoft.com/office/powerpoint/2010/main" val="1718581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890929" y="1756111"/>
            <a:ext cx="7408333" cy="3345777"/>
          </a:xfrm>
        </p:spPr>
        <p:txBody>
          <a:bodyPr>
            <a:normAutofit/>
          </a:bodyPr>
          <a:lstStyle/>
          <a:p>
            <a:pPr algn="just"/>
            <a:r>
              <a:rPr lang="es-AR" dirty="0">
                <a:sym typeface="Wingdings" panose="05000000000000000000" pitchFamily="2" charset="2"/>
              </a:rPr>
              <a:t>Las instrucciones de salto condicional SNA, SZA y SCA provocan salto cuando la condición de la bandera es verdadera.</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módulo de cálculo: unidad aritmético-lógica</a:t>
            </a:r>
            <a:endParaRPr lang="es-AR" sz="2400" i="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4926" t="10746" r="13283" b="22587"/>
          <a:stretch/>
        </p:blipFill>
        <p:spPr>
          <a:xfrm>
            <a:off x="2987824" y="3065192"/>
            <a:ext cx="5301565" cy="3692358"/>
          </a:xfrm>
          <a:prstGeom prst="rect">
            <a:avLst/>
          </a:prstGeom>
        </p:spPr>
      </p:pic>
    </p:spTree>
    <p:extLst>
      <p:ext uri="{BB962C8B-B14F-4D97-AF65-F5344CB8AC3E}">
        <p14:creationId xmlns:p14="http://schemas.microsoft.com/office/powerpoint/2010/main" val="3676962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6" name="1 Marcador de contenido"/>
          <p:cNvSpPr>
            <a:spLocks noGrp="1"/>
          </p:cNvSpPr>
          <p:nvPr>
            <p:ph idx="1"/>
          </p:nvPr>
        </p:nvSpPr>
        <p:spPr>
          <a:xfrm>
            <a:off x="179512" y="2103215"/>
            <a:ext cx="8964488" cy="4754785"/>
          </a:xfrm>
        </p:spPr>
        <p:txBody>
          <a:bodyPr>
            <a:normAutofit fontScale="85000" lnSpcReduction="10000"/>
          </a:bodyPr>
          <a:lstStyle/>
          <a:p>
            <a:pPr algn="just"/>
            <a:r>
              <a:rPr lang="es-AR" dirty="0">
                <a:sym typeface="Wingdings" panose="05000000000000000000" pitchFamily="2" charset="2"/>
              </a:rPr>
              <a:t>Considere una porción de programa </a:t>
            </a:r>
            <a:r>
              <a:rPr lang="es-AR" i="1" dirty="0">
                <a:sym typeface="Wingdings" panose="05000000000000000000" pitchFamily="2" charset="2"/>
              </a:rPr>
              <a:t>Assembler</a:t>
            </a:r>
            <a:r>
              <a:rPr lang="es-AR" dirty="0">
                <a:sym typeface="Wingdings" panose="05000000000000000000" pitchFamily="2" charset="2"/>
              </a:rPr>
              <a:t>, donde el resultado de comparar dos números por mayor, menor e igual permite que el programador bifurque a otros puntos del programa. El método usado para la comparación es la resta de los datos:</a:t>
            </a:r>
          </a:p>
          <a:p>
            <a:pPr marL="0" indent="0" algn="just">
              <a:buNone/>
            </a:pPr>
            <a:r>
              <a:rPr lang="es-AR" dirty="0">
                <a:sym typeface="Wingdings" panose="05000000000000000000" pitchFamily="2" charset="2"/>
              </a:rPr>
              <a:t>	010	LDA	3A2</a:t>
            </a:r>
          </a:p>
          <a:p>
            <a:pPr marL="0" indent="0" algn="just">
              <a:buNone/>
            </a:pPr>
            <a:r>
              <a:rPr lang="es-AR" dirty="0">
                <a:sym typeface="Wingdings" panose="05000000000000000000" pitchFamily="2" charset="2"/>
              </a:rPr>
              <a:t>	011	CMA			;resta (3A1-3A2)</a:t>
            </a:r>
          </a:p>
          <a:p>
            <a:pPr marL="0" indent="0" algn="just">
              <a:buNone/>
            </a:pPr>
            <a:r>
              <a:rPr lang="es-AR" dirty="0">
                <a:sym typeface="Wingdings" panose="05000000000000000000" pitchFamily="2" charset="2"/>
              </a:rPr>
              <a:t>	012	 INC</a:t>
            </a:r>
          </a:p>
          <a:p>
            <a:pPr marL="0" indent="0" algn="just">
              <a:buNone/>
            </a:pPr>
            <a:r>
              <a:rPr lang="es-AR" dirty="0">
                <a:sym typeface="Wingdings" panose="05000000000000000000" pitchFamily="2" charset="2"/>
              </a:rPr>
              <a:t>	013	ADA	3A1</a:t>
            </a:r>
          </a:p>
          <a:p>
            <a:pPr marL="0" indent="0" algn="just">
              <a:buNone/>
            </a:pPr>
            <a:r>
              <a:rPr lang="es-AR" dirty="0">
                <a:sym typeface="Wingdings" panose="05000000000000000000" pitchFamily="2" charset="2"/>
              </a:rPr>
              <a:t>	014	SZA	100		;si son iguales salta a 100</a:t>
            </a:r>
          </a:p>
          <a:p>
            <a:pPr marL="0" indent="0" algn="just">
              <a:buNone/>
            </a:pPr>
            <a:r>
              <a:rPr lang="es-AR" dirty="0">
                <a:sym typeface="Wingdings" panose="05000000000000000000" pitchFamily="2" charset="2"/>
              </a:rPr>
              <a:t>	015	SNA	200		;si 3A1&lt;3A2 salta a 200 (si Z=0 y S=1)</a:t>
            </a:r>
          </a:p>
          <a:p>
            <a:pPr marL="0" indent="0" algn="just">
              <a:buNone/>
            </a:pPr>
            <a:r>
              <a:rPr lang="es-AR" dirty="0">
                <a:sym typeface="Wingdings" panose="05000000000000000000" pitchFamily="2" charset="2"/>
              </a:rPr>
              <a:t>	016	JMP	300		;salta a 300</a:t>
            </a:r>
          </a:p>
          <a:p>
            <a:pPr algn="just"/>
            <a:endParaRPr lang="es-AR" dirty="0">
              <a:sym typeface="Wingdings" panose="05000000000000000000" pitchFamily="2" charset="2"/>
            </a:endParaRPr>
          </a:p>
          <a:p>
            <a:pPr marL="759143" lvl="1" indent="-457200" algn="just">
              <a:buFont typeface="+mj-lt"/>
              <a:buAutoNum type="arabicPeriod"/>
            </a:pPr>
            <a:endParaRPr lang="es-AR" dirty="0">
              <a:sym typeface="Wingdings" panose="05000000000000000000" pitchFamily="2" charset="2"/>
            </a:endParaRPr>
          </a:p>
          <a:p>
            <a:pPr marL="759143" lvl="1" indent="-457200" algn="just">
              <a:buFont typeface="+mj-lt"/>
              <a:buAutoNum type="arabicPeriod"/>
            </a:pPr>
            <a:endParaRPr lang="es-AR" dirty="0"/>
          </a:p>
          <a:p>
            <a:pPr marL="759143" lvl="1" indent="-457200" algn="just">
              <a:buFont typeface="+mj-lt"/>
              <a:buAutoNum type="arabicPeriod"/>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Ejemplo</a:t>
            </a:r>
            <a:endParaRPr lang="es-AR" sz="2400" i="1" dirty="0">
              <a:solidFill>
                <a:schemeClr val="bg1"/>
              </a:solidFill>
            </a:endParaRPr>
          </a:p>
        </p:txBody>
      </p:sp>
    </p:spTree>
    <p:extLst>
      <p:ext uri="{BB962C8B-B14F-4D97-AF65-F5344CB8AC3E}">
        <p14:creationId xmlns:p14="http://schemas.microsoft.com/office/powerpoint/2010/main" val="467357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10" name="1 Marcador de contenido"/>
          <p:cNvSpPr>
            <a:spLocks noGrp="1"/>
          </p:cNvSpPr>
          <p:nvPr>
            <p:ph idx="1"/>
          </p:nvPr>
        </p:nvSpPr>
        <p:spPr>
          <a:xfrm>
            <a:off x="899592" y="2276873"/>
            <a:ext cx="7408333" cy="4581128"/>
          </a:xfrm>
        </p:spPr>
        <p:txBody>
          <a:bodyPr>
            <a:normAutofit fontScale="92500" lnSpcReduction="20000"/>
          </a:bodyPr>
          <a:lstStyle/>
          <a:p>
            <a:pPr algn="just"/>
            <a:r>
              <a:rPr lang="es-AR" dirty="0">
                <a:sym typeface="Wingdings" panose="05000000000000000000" pitchFamily="2" charset="2"/>
              </a:rPr>
              <a:t>¿Por qué razón se desplazan bits en un registro?</a:t>
            </a:r>
            <a:br>
              <a:rPr lang="es-AR" dirty="0">
                <a:sym typeface="Wingdings" panose="05000000000000000000" pitchFamily="2" charset="2"/>
              </a:rPr>
            </a:br>
            <a:r>
              <a:rPr lang="es-AR" dirty="0">
                <a:sym typeface="Wingdings" panose="05000000000000000000" pitchFamily="2" charset="2"/>
              </a:rPr>
              <a:t>Básicamente por 3 razones esenciales:</a:t>
            </a:r>
          </a:p>
          <a:p>
            <a:pPr lvl="1" algn="just"/>
            <a:r>
              <a:rPr lang="es-AR" dirty="0">
                <a:sym typeface="Wingdings" panose="05000000000000000000" pitchFamily="2" charset="2"/>
              </a:rPr>
              <a:t>Para multiplicar</a:t>
            </a:r>
          </a:p>
          <a:p>
            <a:pPr lvl="1" algn="just"/>
            <a:r>
              <a:rPr lang="es-AR" dirty="0">
                <a:sym typeface="Wingdings" panose="05000000000000000000" pitchFamily="2" charset="2"/>
              </a:rPr>
              <a:t>Para dividir</a:t>
            </a:r>
          </a:p>
          <a:p>
            <a:pPr lvl="1" algn="just"/>
            <a:r>
              <a:rPr lang="es-AR" dirty="0">
                <a:sym typeface="Wingdings" panose="05000000000000000000" pitchFamily="2" charset="2"/>
              </a:rPr>
              <a:t>Para “testear” un bit</a:t>
            </a:r>
          </a:p>
          <a:p>
            <a:pPr algn="just"/>
            <a:endParaRPr lang="es-AR" dirty="0">
              <a:sym typeface="Wingdings" panose="05000000000000000000" pitchFamily="2" charset="2"/>
            </a:endParaRPr>
          </a:p>
          <a:p>
            <a:pPr algn="just"/>
            <a:r>
              <a:rPr lang="es-AR" dirty="0"/>
              <a:t>En sistemas de numeración de cualquier base, el desplazamiento permite multiplicar o dividir un número por su base.</a:t>
            </a:r>
          </a:p>
          <a:p>
            <a:pPr algn="just"/>
            <a:r>
              <a:rPr lang="es-AR" dirty="0"/>
              <a:t>En binario, para multiplicar un número 2 (la base) es necesario agregarle un 0 a derecha, que es equivalente a desplazar todos sus bits a izquierda</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Desplazamiento de bits en los registros de la ALU</a:t>
            </a:r>
            <a:endParaRPr lang="es-AR" sz="2400" i="1" dirty="0">
              <a:solidFill>
                <a:schemeClr val="bg1"/>
              </a:solidFill>
            </a:endParaRPr>
          </a:p>
        </p:txBody>
      </p:sp>
    </p:spTree>
    <p:extLst>
      <p:ext uri="{BB962C8B-B14F-4D97-AF65-F5344CB8AC3E}">
        <p14:creationId xmlns:p14="http://schemas.microsoft.com/office/powerpoint/2010/main" val="1709439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mc:AlternateContent xmlns:mc="http://schemas.openxmlformats.org/markup-compatibility/2006" xmlns:a14="http://schemas.microsoft.com/office/drawing/2010/main">
        <mc:Choice Requires="a14">
          <p:sp>
            <p:nvSpPr>
              <p:cNvPr id="10" name="1 Marcador de contenido"/>
              <p:cNvSpPr>
                <a:spLocks noGrp="1"/>
              </p:cNvSpPr>
              <p:nvPr>
                <p:ph idx="1"/>
              </p:nvPr>
            </p:nvSpPr>
            <p:spPr>
              <a:xfrm>
                <a:off x="899592" y="2276873"/>
                <a:ext cx="7408333" cy="4581128"/>
              </a:xfrm>
            </p:spPr>
            <p:txBody>
              <a:bodyPr>
                <a:normAutofit fontScale="92500" lnSpcReduction="20000"/>
              </a:bodyPr>
              <a:lstStyle/>
              <a:p>
                <a:pPr algn="just"/>
                <a:r>
                  <a:rPr lang="es-AR" dirty="0">
                    <a:sym typeface="Wingdings" panose="05000000000000000000" pitchFamily="2" charset="2"/>
                  </a:rPr>
                  <a:t>Ej.: Hacer en binario 6.5</a:t>
                </a:r>
              </a:p>
              <a:p>
                <a:pPr marL="0" indent="0" algn="just">
                  <a:buNone/>
                </a:pPr>
                <a:r>
                  <a:rPr lang="es-AR" dirty="0">
                    <a:sym typeface="Wingdings" panose="05000000000000000000" pitchFamily="2" charset="2"/>
                  </a:rPr>
                  <a:t>	</a:t>
                </a:r>
                <a14:m>
                  <m:oMath xmlns:m="http://schemas.openxmlformats.org/officeDocument/2006/math">
                    <m:r>
                      <a:rPr lang="es-AR" i="1">
                        <a:latin typeface="Cambria Math"/>
                      </a:rPr>
                      <m:t>6.5=</m:t>
                    </m:r>
                    <m:d>
                      <m:dPr>
                        <m:ctrlPr>
                          <a:rPr lang="es-AR" i="1">
                            <a:latin typeface="Cambria Math" panose="02040503050406030204" pitchFamily="18" charset="0"/>
                          </a:rPr>
                        </m:ctrlPr>
                      </m:dPr>
                      <m:e>
                        <m:d>
                          <m:dPr>
                            <m:ctrlPr>
                              <a:rPr lang="es-AR" i="1">
                                <a:latin typeface="Cambria Math" panose="02040503050406030204" pitchFamily="18" charset="0"/>
                              </a:rPr>
                            </m:ctrlPr>
                          </m:dPr>
                          <m:e>
                            <m:r>
                              <a:rPr lang="es-AR" i="1">
                                <a:latin typeface="Cambria Math"/>
                              </a:rPr>
                              <m:t>6.2</m:t>
                            </m:r>
                          </m:e>
                        </m:d>
                        <m:r>
                          <a:rPr lang="es-AR" i="1">
                            <a:latin typeface="Cambria Math"/>
                          </a:rPr>
                          <m:t>.2</m:t>
                        </m:r>
                      </m:e>
                    </m:d>
                    <m:r>
                      <a:rPr lang="es-AR" i="1">
                        <a:latin typeface="Cambria Math"/>
                      </a:rPr>
                      <m:t>+6=30</m:t>
                    </m:r>
                  </m:oMath>
                </a14:m>
                <a:endParaRPr lang="es-AR" dirty="0"/>
              </a:p>
              <a:p>
                <a:pPr marL="0" indent="0" algn="just">
                  <a:buNone/>
                </a:pPr>
                <a:endParaRPr lang="es-AR" dirty="0"/>
              </a:p>
              <a:p>
                <a:pPr marL="0" indent="0" algn="just">
                  <a:buNone/>
                </a:pPr>
                <a:endParaRPr lang="es-AR" dirty="0"/>
              </a:p>
              <a:p>
                <a:pPr marL="0" indent="0" algn="just">
                  <a:buNone/>
                </a:pPr>
                <a:endParaRPr lang="es-AR" dirty="0"/>
              </a:p>
              <a:p>
                <a:pPr marL="0" indent="0" algn="just">
                  <a:buNone/>
                </a:pPr>
                <a:endParaRPr lang="es-AR" dirty="0"/>
              </a:p>
              <a:p>
                <a:pPr marL="0" indent="0" algn="just">
                  <a:buNone/>
                </a:pPr>
                <a:endParaRPr lang="es-AR" dirty="0"/>
              </a:p>
              <a:p>
                <a:pPr marL="0" indent="0" algn="just">
                  <a:buNone/>
                </a:pPr>
                <a:endParaRPr lang="es-AR" dirty="0"/>
              </a:p>
              <a:p>
                <a:pPr algn="just"/>
                <a:r>
                  <a:rPr lang="es-AR" dirty="0"/>
                  <a:t>Lo que nos da un algoritmo válido para la multiplicación, utilizando desplazamientos sucesivos y sumas</a:t>
                </a:r>
              </a:p>
              <a:p>
                <a:pPr marL="0" indent="0" algn="just">
                  <a:buNone/>
                </a:pPr>
                <a:endParaRPr lang="es-AR" dirty="0"/>
              </a:p>
            </p:txBody>
          </p:sp>
        </mc:Choice>
        <mc:Fallback xmlns="">
          <p:sp>
            <p:nvSpPr>
              <p:cNvPr id="10" name="1 Marcador de contenido"/>
              <p:cNvSpPr>
                <a:spLocks noGrp="1" noRot="1" noChangeAspect="1" noMove="1" noResize="1" noEditPoints="1" noAdjustHandles="1" noChangeArrowheads="1" noChangeShapeType="1" noTextEdit="1"/>
              </p:cNvSpPr>
              <p:nvPr>
                <p:ph idx="1"/>
              </p:nvPr>
            </p:nvSpPr>
            <p:spPr>
              <a:xfrm>
                <a:off x="899592" y="2276873"/>
                <a:ext cx="7408333" cy="4581128"/>
              </a:xfrm>
              <a:blipFill>
                <a:blip r:embed="rId3"/>
                <a:stretch>
                  <a:fillRect l="-1481" t="-2397" r="-1070" b="-1065"/>
                </a:stretch>
              </a:blipFill>
            </p:spPr>
            <p:txBody>
              <a:bodyPr/>
              <a:lstStyle/>
              <a:p>
                <a:r>
                  <a:rPr lang="en-US">
                    <a:noFill/>
                  </a:rPr>
                  <a:t> </a:t>
                </a:r>
              </a:p>
            </p:txBody>
          </p:sp>
        </mc:Fallback>
      </mc:AlternateContent>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Ejemplo</a:t>
            </a:r>
            <a:endParaRPr lang="es-AR" sz="2400" i="1" dirty="0">
              <a:solidFill>
                <a:schemeClr val="bg1"/>
              </a:solidFill>
            </a:endParaRPr>
          </a:p>
        </p:txBody>
      </p:sp>
      <p:graphicFrame>
        <p:nvGraphicFramePr>
          <p:cNvPr id="2" name="1 Tabla"/>
          <p:cNvGraphicFramePr>
            <a:graphicFrameLocks noGrp="1"/>
          </p:cNvGraphicFramePr>
          <p:nvPr>
            <p:extLst>
              <p:ext uri="{D42A27DB-BD31-4B8C-83A1-F6EECF244321}">
                <p14:modId xmlns:p14="http://schemas.microsoft.com/office/powerpoint/2010/main" val="4007307436"/>
              </p:ext>
            </p:extLst>
          </p:nvPr>
        </p:nvGraphicFramePr>
        <p:xfrm>
          <a:off x="1547096" y="3691160"/>
          <a:ext cx="6096000" cy="1478280"/>
        </p:xfrm>
        <a:graphic>
          <a:graphicData uri="http://schemas.openxmlformats.org/drawingml/2006/table">
            <a:tbl>
              <a:tblPr bandRow="1">
                <a:tableStyleId>{284E427A-3D55-4303-BF80-6455036E1DE7}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55064">
                <a:tc>
                  <a:txBody>
                    <a:bodyPr/>
                    <a:lstStyle/>
                    <a:p>
                      <a:endParaRPr lang="es-AR" dirty="0"/>
                    </a:p>
                  </a:txBody>
                  <a:tcPr/>
                </a:tc>
                <a:tc>
                  <a:txBody>
                    <a:bodyPr/>
                    <a:lstStyle/>
                    <a:p>
                      <a:r>
                        <a:rPr lang="es-AR" dirty="0"/>
                        <a:t>0 0000110</a:t>
                      </a:r>
                    </a:p>
                  </a:txBody>
                  <a:tcPr/>
                </a:tc>
                <a:tc>
                  <a:txBody>
                    <a:bodyPr/>
                    <a:lstStyle/>
                    <a:p>
                      <a:r>
                        <a:rPr lang="es-AR" dirty="0"/>
                        <a:t>+6</a:t>
                      </a:r>
                    </a:p>
                  </a:txBody>
                  <a:tcPr/>
                </a:tc>
                <a:extLst>
                  <a:ext uri="{0D108BD9-81ED-4DB2-BD59-A6C34878D82A}">
                    <a16:rowId xmlns:a16="http://schemas.microsoft.com/office/drawing/2014/main" val="10000"/>
                  </a:ext>
                </a:extLst>
              </a:tr>
              <a:tr h="370840">
                <a:tc>
                  <a:txBody>
                    <a:bodyPr/>
                    <a:lstStyle/>
                    <a:p>
                      <a:r>
                        <a:rPr lang="es-AR" dirty="0"/>
                        <a:t>desplazamiento</a:t>
                      </a:r>
                    </a:p>
                  </a:txBody>
                  <a:tcPr/>
                </a:tc>
                <a:tc>
                  <a:txBody>
                    <a:bodyPr/>
                    <a:lstStyle/>
                    <a:p>
                      <a:r>
                        <a:rPr lang="es-AR" dirty="0"/>
                        <a:t>0 0001100</a:t>
                      </a:r>
                    </a:p>
                  </a:txBody>
                  <a:tcPr/>
                </a:tc>
                <a:tc>
                  <a:txBody>
                    <a:bodyPr/>
                    <a:lstStyle/>
                    <a:p>
                      <a:r>
                        <a:rPr lang="es-AR" dirty="0"/>
                        <a:t>+12</a:t>
                      </a:r>
                    </a:p>
                  </a:txBody>
                  <a:tcPr/>
                </a:tc>
                <a:extLst>
                  <a:ext uri="{0D108BD9-81ED-4DB2-BD59-A6C34878D82A}">
                    <a16:rowId xmlns:a16="http://schemas.microsoft.com/office/drawing/2014/main" val="10001"/>
                  </a:ext>
                </a:extLst>
              </a:tr>
              <a:tr h="370840">
                <a:tc>
                  <a:txBody>
                    <a:bodyPr/>
                    <a:lstStyle/>
                    <a:p>
                      <a:r>
                        <a:rPr lang="es-AR" dirty="0"/>
                        <a:t>desplazamiento</a:t>
                      </a:r>
                    </a:p>
                  </a:txBody>
                  <a:tcPr/>
                </a:tc>
                <a:tc>
                  <a:txBody>
                    <a:bodyPr/>
                    <a:lstStyle/>
                    <a:p>
                      <a:r>
                        <a:rPr lang="es-AR" dirty="0"/>
                        <a:t>0 0011000</a:t>
                      </a:r>
                    </a:p>
                  </a:txBody>
                  <a:tcPr/>
                </a:tc>
                <a:tc>
                  <a:txBody>
                    <a:bodyPr/>
                    <a:lstStyle/>
                    <a:p>
                      <a:r>
                        <a:rPr lang="es-AR" dirty="0"/>
                        <a:t>+24</a:t>
                      </a:r>
                    </a:p>
                  </a:txBody>
                  <a:tcPr/>
                </a:tc>
                <a:extLst>
                  <a:ext uri="{0D108BD9-81ED-4DB2-BD59-A6C34878D82A}">
                    <a16:rowId xmlns:a16="http://schemas.microsoft.com/office/drawing/2014/main" val="10002"/>
                  </a:ext>
                </a:extLst>
              </a:tr>
              <a:tr h="370840">
                <a:tc>
                  <a:txBody>
                    <a:bodyPr/>
                    <a:lstStyle/>
                    <a:p>
                      <a:r>
                        <a:rPr lang="es-AR" dirty="0"/>
                        <a:t>sumo +6</a:t>
                      </a:r>
                    </a:p>
                  </a:txBody>
                  <a:tcPr/>
                </a:tc>
                <a:tc>
                  <a:txBody>
                    <a:bodyPr/>
                    <a:lstStyle/>
                    <a:p>
                      <a:r>
                        <a:rPr lang="es-AR" dirty="0"/>
                        <a:t>0 0011110</a:t>
                      </a:r>
                    </a:p>
                  </a:txBody>
                  <a:tcPr/>
                </a:tc>
                <a:tc>
                  <a:txBody>
                    <a:bodyPr/>
                    <a:lstStyle/>
                    <a:p>
                      <a:r>
                        <a:rPr lang="es-AR" dirty="0"/>
                        <a:t>+30</a:t>
                      </a:r>
                    </a:p>
                  </a:txBody>
                  <a:tcPr/>
                </a:tc>
                <a:extLst>
                  <a:ext uri="{0D108BD9-81ED-4DB2-BD59-A6C34878D82A}">
                    <a16:rowId xmlns:a16="http://schemas.microsoft.com/office/drawing/2014/main" val="10003"/>
                  </a:ext>
                </a:extLst>
              </a:tr>
            </a:tbl>
          </a:graphicData>
        </a:graphic>
      </p:graphicFrame>
      <p:sp>
        <p:nvSpPr>
          <p:cNvPr id="3" name="2 CuadroTexto"/>
          <p:cNvSpPr txBox="1"/>
          <p:nvPr/>
        </p:nvSpPr>
        <p:spPr>
          <a:xfrm>
            <a:off x="3594952" y="3328776"/>
            <a:ext cx="303288" cy="369332"/>
          </a:xfrm>
          <a:prstGeom prst="rect">
            <a:avLst/>
          </a:prstGeom>
          <a:noFill/>
        </p:spPr>
        <p:txBody>
          <a:bodyPr wrap="none" rtlCol="0">
            <a:spAutoFit/>
          </a:bodyPr>
          <a:lstStyle/>
          <a:p>
            <a:r>
              <a:rPr lang="es-AR" dirty="0"/>
              <a:t>S</a:t>
            </a:r>
          </a:p>
        </p:txBody>
      </p:sp>
    </p:spTree>
    <p:extLst>
      <p:ext uri="{BB962C8B-B14F-4D97-AF65-F5344CB8AC3E}">
        <p14:creationId xmlns:p14="http://schemas.microsoft.com/office/powerpoint/2010/main" val="4222948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10" name="1 Marcador de contenido"/>
          <p:cNvSpPr>
            <a:spLocks noGrp="1"/>
          </p:cNvSpPr>
          <p:nvPr>
            <p:ph idx="1"/>
          </p:nvPr>
        </p:nvSpPr>
        <p:spPr>
          <a:xfrm>
            <a:off x="899592" y="2276873"/>
            <a:ext cx="7408333" cy="4581128"/>
          </a:xfrm>
        </p:spPr>
        <p:txBody>
          <a:bodyPr>
            <a:normAutofit/>
          </a:bodyPr>
          <a:lstStyle/>
          <a:p>
            <a:pPr algn="just"/>
            <a:r>
              <a:rPr lang="es-AR" dirty="0">
                <a:sym typeface="Wingdings" panose="05000000000000000000" pitchFamily="2" charset="2"/>
              </a:rPr>
              <a:t>Cuando se quieren comparar dos operandos, se efectúa una sustracción sin necesidad de almacenar el resultado. Las instrucciones en código de máquina permiten preguntar por la bandera indicadora de zero o de signo, de modo que </a:t>
            </a:r>
          </a:p>
          <a:p>
            <a:pPr lvl="1" algn="just"/>
            <a:r>
              <a:rPr lang="es-AR" dirty="0">
                <a:sym typeface="Wingdings" panose="05000000000000000000" pitchFamily="2" charset="2"/>
              </a:rPr>
              <a:t>si Z=0 y S=1, el primer operando es menor que el segundo, y</a:t>
            </a:r>
          </a:p>
          <a:p>
            <a:pPr lvl="1" algn="just"/>
            <a:r>
              <a:rPr lang="es-AR" dirty="0"/>
              <a:t>Si Z=0 y S=0, el primer operando será mayor que el segundo.</a:t>
            </a:r>
          </a:p>
          <a:p>
            <a:pPr marL="0" indent="0" algn="just">
              <a:buNone/>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Comparación mediante resta</a:t>
            </a:r>
            <a:endParaRPr lang="es-AR" sz="2400" i="1" dirty="0">
              <a:solidFill>
                <a:schemeClr val="bg1"/>
              </a:solidFill>
            </a:endParaRPr>
          </a:p>
        </p:txBody>
      </p:sp>
    </p:spTree>
    <p:extLst>
      <p:ext uri="{BB962C8B-B14F-4D97-AF65-F5344CB8AC3E}">
        <p14:creationId xmlns:p14="http://schemas.microsoft.com/office/powerpoint/2010/main" val="1273645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10" name="1 Marcador de contenido"/>
          <p:cNvSpPr>
            <a:spLocks noGrp="1"/>
          </p:cNvSpPr>
          <p:nvPr>
            <p:ph idx="1"/>
          </p:nvPr>
        </p:nvSpPr>
        <p:spPr>
          <a:xfrm>
            <a:off x="899592" y="2060848"/>
            <a:ext cx="7408333" cy="4797153"/>
          </a:xfrm>
        </p:spPr>
        <p:txBody>
          <a:bodyPr>
            <a:normAutofit fontScale="70000" lnSpcReduction="20000"/>
          </a:bodyPr>
          <a:lstStyle/>
          <a:p>
            <a:pPr algn="just"/>
            <a:r>
              <a:rPr lang="es-AR" dirty="0">
                <a:sym typeface="Wingdings" panose="05000000000000000000" pitchFamily="2" charset="2"/>
              </a:rPr>
              <a:t>La complementación es una operación que se aplica a un solo operando; así si el operando mide un octeto, la operación invertirá el valor de cada uno de los 8 bits</a:t>
            </a:r>
          </a:p>
          <a:p>
            <a:pPr algn="just"/>
            <a:endParaRPr lang="es-AR" dirty="0">
              <a:sym typeface="Wingdings" panose="05000000000000000000" pitchFamily="2" charset="2"/>
            </a:endParaRPr>
          </a:p>
          <a:p>
            <a:pPr algn="just"/>
            <a:endParaRPr lang="es-AR" dirty="0">
              <a:sym typeface="Wingdings" panose="05000000000000000000" pitchFamily="2" charset="2"/>
            </a:endParaRPr>
          </a:p>
          <a:p>
            <a:pPr algn="just"/>
            <a:endParaRPr lang="es-AR" dirty="0">
              <a:sym typeface="Wingdings" panose="05000000000000000000" pitchFamily="2" charset="2"/>
            </a:endParaRPr>
          </a:p>
          <a:p>
            <a:pPr algn="just"/>
            <a:r>
              <a:rPr lang="es-AR" dirty="0">
                <a:sym typeface="Wingdings" panose="05000000000000000000" pitchFamily="2" charset="2"/>
              </a:rPr>
              <a:t>Una de las aplicaciones tiene lugar en el cálculo de una resta, X-Y=Z, mediante la suma del complemento del sustraendo.</a:t>
            </a:r>
          </a:p>
          <a:p>
            <a:pPr marL="0" indent="0" algn="just">
              <a:buNone/>
            </a:pPr>
            <a:r>
              <a:rPr lang="es-AR" dirty="0">
                <a:sym typeface="Wingdings" panose="05000000000000000000" pitchFamily="2" charset="2"/>
              </a:rPr>
              <a:t>	LDA	Y</a:t>
            </a:r>
          </a:p>
          <a:p>
            <a:pPr marL="0" indent="0" algn="just">
              <a:buNone/>
            </a:pPr>
            <a:r>
              <a:rPr lang="es-AR" dirty="0">
                <a:sym typeface="Wingdings" panose="05000000000000000000" pitchFamily="2" charset="2"/>
              </a:rPr>
              <a:t>	CMA		;complemento</a:t>
            </a:r>
          </a:p>
          <a:p>
            <a:pPr marL="0" indent="0" algn="just">
              <a:buNone/>
            </a:pPr>
            <a:r>
              <a:rPr lang="es-AR" dirty="0">
                <a:sym typeface="Wingdings" panose="05000000000000000000" pitchFamily="2" charset="2"/>
              </a:rPr>
              <a:t>	INC		;suma 1</a:t>
            </a:r>
          </a:p>
          <a:p>
            <a:pPr marL="0" indent="0" algn="just">
              <a:buNone/>
            </a:pPr>
            <a:r>
              <a:rPr lang="es-AR" dirty="0">
                <a:sym typeface="Wingdings" panose="05000000000000000000" pitchFamily="2" charset="2"/>
              </a:rPr>
              <a:t>	ADA	X</a:t>
            </a:r>
          </a:p>
          <a:p>
            <a:pPr marL="0" indent="0" algn="just">
              <a:buNone/>
            </a:pPr>
            <a:r>
              <a:rPr lang="es-AR" dirty="0">
                <a:sym typeface="Wingdings" panose="05000000000000000000" pitchFamily="2" charset="2"/>
              </a:rPr>
              <a:t>	STA	Z</a:t>
            </a:r>
          </a:p>
          <a:p>
            <a:pPr algn="just"/>
            <a:endParaRPr lang="es-AR" dirty="0"/>
          </a:p>
          <a:p>
            <a:pPr marL="0" indent="0" algn="just">
              <a:buNone/>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Complementación</a:t>
            </a:r>
            <a:endParaRPr lang="es-AR" sz="2400" i="1" dirty="0">
              <a:solidFill>
                <a:schemeClr val="bg1"/>
              </a:solidFill>
            </a:endParaRPr>
          </a:p>
        </p:txBody>
      </p:sp>
      <p:graphicFrame>
        <p:nvGraphicFramePr>
          <p:cNvPr id="2" name="1 Tabla"/>
          <p:cNvGraphicFramePr>
            <a:graphicFrameLocks noGrp="1"/>
          </p:cNvGraphicFramePr>
          <p:nvPr>
            <p:extLst>
              <p:ext uri="{D42A27DB-BD31-4B8C-83A1-F6EECF244321}">
                <p14:modId xmlns:p14="http://schemas.microsoft.com/office/powerpoint/2010/main" val="612085904"/>
              </p:ext>
            </p:extLst>
          </p:nvPr>
        </p:nvGraphicFramePr>
        <p:xfrm>
          <a:off x="1979712" y="3038400"/>
          <a:ext cx="6096000" cy="7416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s-AR" dirty="0"/>
                        <a:t>1</a:t>
                      </a:r>
                    </a:p>
                  </a:txBody>
                  <a:tcPr/>
                </a:tc>
                <a:tc>
                  <a:txBody>
                    <a:bodyPr/>
                    <a:lstStyle/>
                    <a:p>
                      <a:pPr algn="ctr"/>
                      <a:r>
                        <a:rPr lang="es-AR" dirty="0"/>
                        <a:t>0</a:t>
                      </a:r>
                    </a:p>
                  </a:txBody>
                  <a:tcPr/>
                </a:tc>
                <a:tc>
                  <a:txBody>
                    <a:bodyPr/>
                    <a:lstStyle/>
                    <a:p>
                      <a:pPr algn="ctr"/>
                      <a:r>
                        <a:rPr lang="es-AR" dirty="0"/>
                        <a:t>1</a:t>
                      </a:r>
                    </a:p>
                  </a:txBody>
                  <a:tcPr/>
                </a:tc>
                <a:tc>
                  <a:txBody>
                    <a:bodyPr/>
                    <a:lstStyle/>
                    <a:p>
                      <a:pPr algn="ctr"/>
                      <a:r>
                        <a:rPr lang="es-AR" dirty="0"/>
                        <a:t>0</a:t>
                      </a:r>
                    </a:p>
                  </a:txBody>
                  <a:tcPr/>
                </a:tc>
                <a:tc>
                  <a:txBody>
                    <a:bodyPr/>
                    <a:lstStyle/>
                    <a:p>
                      <a:pPr algn="ctr"/>
                      <a:r>
                        <a:rPr lang="es-AR" dirty="0"/>
                        <a:t>0</a:t>
                      </a:r>
                    </a:p>
                  </a:txBody>
                  <a:tcPr/>
                </a:tc>
                <a:tc>
                  <a:txBody>
                    <a:bodyPr/>
                    <a:lstStyle/>
                    <a:p>
                      <a:pPr algn="ctr"/>
                      <a:r>
                        <a:rPr lang="es-AR" dirty="0"/>
                        <a:t>1</a:t>
                      </a:r>
                    </a:p>
                  </a:txBody>
                  <a:tcPr/>
                </a:tc>
                <a:tc>
                  <a:txBody>
                    <a:bodyPr/>
                    <a:lstStyle/>
                    <a:p>
                      <a:pPr algn="ctr"/>
                      <a:r>
                        <a:rPr lang="es-AR" dirty="0"/>
                        <a:t>0</a:t>
                      </a:r>
                    </a:p>
                  </a:txBody>
                  <a:tcPr/>
                </a:tc>
                <a:tc>
                  <a:txBody>
                    <a:bodyPr/>
                    <a:lstStyle/>
                    <a:p>
                      <a:pPr algn="ctr"/>
                      <a:r>
                        <a:rPr lang="es-AR" dirty="0"/>
                        <a:t>1</a:t>
                      </a:r>
                    </a:p>
                  </a:txBody>
                  <a:tcPr/>
                </a:tc>
                <a:extLst>
                  <a:ext uri="{0D108BD9-81ED-4DB2-BD59-A6C34878D82A}">
                    <a16:rowId xmlns:a16="http://schemas.microsoft.com/office/drawing/2014/main" val="10000"/>
                  </a:ext>
                </a:extLst>
              </a:tr>
              <a:tr h="370840">
                <a:tc>
                  <a:txBody>
                    <a:bodyPr/>
                    <a:lstStyle/>
                    <a:p>
                      <a:pPr algn="ctr"/>
                      <a:r>
                        <a:rPr lang="es-AR" dirty="0"/>
                        <a:t>0</a:t>
                      </a:r>
                    </a:p>
                  </a:txBody>
                  <a:tcPr/>
                </a:tc>
                <a:tc>
                  <a:txBody>
                    <a:bodyPr/>
                    <a:lstStyle/>
                    <a:p>
                      <a:pPr algn="ctr"/>
                      <a:r>
                        <a:rPr lang="es-AR" dirty="0"/>
                        <a:t>1</a:t>
                      </a:r>
                    </a:p>
                  </a:txBody>
                  <a:tcPr/>
                </a:tc>
                <a:tc>
                  <a:txBody>
                    <a:bodyPr/>
                    <a:lstStyle/>
                    <a:p>
                      <a:pPr algn="ctr"/>
                      <a:r>
                        <a:rPr lang="es-AR" dirty="0"/>
                        <a:t>0</a:t>
                      </a:r>
                    </a:p>
                  </a:txBody>
                  <a:tcPr/>
                </a:tc>
                <a:tc>
                  <a:txBody>
                    <a:bodyPr/>
                    <a:lstStyle/>
                    <a:p>
                      <a:pPr algn="ctr"/>
                      <a:r>
                        <a:rPr lang="es-AR" dirty="0"/>
                        <a:t>1</a:t>
                      </a:r>
                    </a:p>
                  </a:txBody>
                  <a:tcPr/>
                </a:tc>
                <a:tc>
                  <a:txBody>
                    <a:bodyPr/>
                    <a:lstStyle/>
                    <a:p>
                      <a:pPr algn="ctr"/>
                      <a:r>
                        <a:rPr lang="es-AR" dirty="0"/>
                        <a:t>1</a:t>
                      </a:r>
                    </a:p>
                  </a:txBody>
                  <a:tcPr/>
                </a:tc>
                <a:tc>
                  <a:txBody>
                    <a:bodyPr/>
                    <a:lstStyle/>
                    <a:p>
                      <a:pPr algn="ctr"/>
                      <a:r>
                        <a:rPr lang="es-AR" dirty="0"/>
                        <a:t>0</a:t>
                      </a:r>
                    </a:p>
                  </a:txBody>
                  <a:tcPr/>
                </a:tc>
                <a:tc>
                  <a:txBody>
                    <a:bodyPr/>
                    <a:lstStyle/>
                    <a:p>
                      <a:pPr algn="ctr"/>
                      <a:r>
                        <a:rPr lang="es-AR" dirty="0"/>
                        <a:t>1</a:t>
                      </a:r>
                    </a:p>
                  </a:txBody>
                  <a:tcPr/>
                </a:tc>
                <a:tc>
                  <a:txBody>
                    <a:bodyPr/>
                    <a:lstStyle/>
                    <a:p>
                      <a:pPr algn="ctr"/>
                      <a:r>
                        <a:rPr lang="es-AR" dirty="0"/>
                        <a:t>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164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10" name="1 Marcador de contenido"/>
          <p:cNvSpPr>
            <a:spLocks noGrp="1"/>
          </p:cNvSpPr>
          <p:nvPr>
            <p:ph idx="1"/>
          </p:nvPr>
        </p:nvSpPr>
        <p:spPr>
          <a:xfrm>
            <a:off x="899592" y="2060848"/>
            <a:ext cx="7408333" cy="4797153"/>
          </a:xfrm>
        </p:spPr>
        <p:txBody>
          <a:bodyPr>
            <a:normAutofit fontScale="92500" lnSpcReduction="10000"/>
          </a:bodyPr>
          <a:lstStyle/>
          <a:p>
            <a:pPr algn="just"/>
            <a:r>
              <a:rPr lang="es-AR" dirty="0">
                <a:sym typeface="Wingdings" panose="05000000000000000000" pitchFamily="2" charset="2"/>
              </a:rPr>
              <a:t>El “y” lógico se usa de máscara para indicar que grupo bits del operando se va a reconocer como información.</a:t>
            </a:r>
          </a:p>
          <a:p>
            <a:pPr lvl="1" algn="just"/>
            <a:r>
              <a:rPr lang="es-AR" dirty="0">
                <a:sym typeface="Wingdings" panose="05000000000000000000" pitchFamily="2" charset="2"/>
              </a:rPr>
              <a:t>Ej.: Teniendo A=00110010 y B=00001111 (como máscara), aplicando el “y” lógico permitirá que sobre Z se “copien” los primeros 4 bits de A y se anule el resto de la información. Z queda como 00000010.</a:t>
            </a:r>
          </a:p>
          <a:p>
            <a:pPr algn="just"/>
            <a:r>
              <a:rPr lang="es-AR" dirty="0">
                <a:sym typeface="Wingdings" panose="05000000000000000000" pitchFamily="2" charset="2"/>
              </a:rPr>
              <a:t>El “o” lógico permite agregar los bits de zona para transformar un dígito BCD en el correspondiente código ASCII.</a:t>
            </a:r>
          </a:p>
          <a:p>
            <a:pPr lvl="1" algn="just"/>
            <a:r>
              <a:rPr lang="es-AR" dirty="0">
                <a:sym typeface="Wingdings" panose="05000000000000000000" pitchFamily="2" charset="2"/>
              </a:rPr>
              <a:t>Ej.: Teniendo A=00001000 y B=00110000, aplicando el “o” lógico quedará Z=00111000 (3</a:t>
            </a:r>
            <a:r>
              <a:rPr lang="es-AR" baseline="-25000" dirty="0">
                <a:sym typeface="Wingdings" panose="05000000000000000000" pitchFamily="2" charset="2"/>
              </a:rPr>
              <a:t>10</a:t>
            </a:r>
            <a:r>
              <a:rPr lang="es-AR" dirty="0">
                <a:sym typeface="Wingdings" panose="05000000000000000000" pitchFamily="2" charset="2"/>
              </a:rPr>
              <a:t>8</a:t>
            </a:r>
            <a:r>
              <a:rPr lang="es-AR" baseline="-25000" dirty="0">
                <a:sym typeface="Wingdings" panose="05000000000000000000" pitchFamily="2" charset="2"/>
              </a:rPr>
              <a:t>10</a:t>
            </a:r>
            <a:r>
              <a:rPr lang="es-AR" dirty="0">
                <a:sym typeface="Wingdings" panose="05000000000000000000" pitchFamily="2" charset="2"/>
              </a:rPr>
              <a:t>)</a:t>
            </a:r>
          </a:p>
          <a:p>
            <a:pPr algn="just"/>
            <a:r>
              <a:rPr lang="es-AR" dirty="0">
                <a:sym typeface="Wingdings" panose="05000000000000000000" pitchFamily="2" charset="2"/>
              </a:rPr>
              <a:t>El “o” exclusivo permite comparar si dos operandos son iguales, en cuyo caso el resultado es 0.</a:t>
            </a:r>
          </a:p>
          <a:p>
            <a:pPr algn="just"/>
            <a:endParaRPr lang="es-AR" dirty="0">
              <a:sym typeface="Wingdings" panose="05000000000000000000" pitchFamily="2" charset="2"/>
            </a:endParaRPr>
          </a:p>
          <a:p>
            <a:pPr algn="just"/>
            <a:endParaRPr lang="es-AR" dirty="0"/>
          </a:p>
          <a:p>
            <a:pPr marL="0" indent="0" algn="just">
              <a:buNone/>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Otras operaciones</a:t>
            </a:r>
            <a:endParaRPr lang="es-AR" sz="2400" i="1" dirty="0">
              <a:solidFill>
                <a:schemeClr val="bg1"/>
              </a:solidFill>
            </a:endParaRPr>
          </a:p>
        </p:txBody>
      </p:sp>
    </p:spTree>
    <p:extLst>
      <p:ext uri="{BB962C8B-B14F-4D97-AF65-F5344CB8AC3E}">
        <p14:creationId xmlns:p14="http://schemas.microsoft.com/office/powerpoint/2010/main" val="1712192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10" name="1 Marcador de contenido"/>
          <p:cNvSpPr>
            <a:spLocks noGrp="1"/>
          </p:cNvSpPr>
          <p:nvPr>
            <p:ph idx="1"/>
          </p:nvPr>
        </p:nvSpPr>
        <p:spPr>
          <a:xfrm>
            <a:off x="899592" y="2708920"/>
            <a:ext cx="7408333" cy="4149081"/>
          </a:xfrm>
        </p:spPr>
        <p:txBody>
          <a:bodyPr>
            <a:normAutofit/>
          </a:bodyPr>
          <a:lstStyle/>
          <a:p>
            <a:pPr algn="just"/>
            <a:r>
              <a:rPr lang="es-AR" dirty="0">
                <a:sym typeface="Wingdings" panose="05000000000000000000" pitchFamily="2" charset="2"/>
              </a:rPr>
              <a:t>Cada vez que la ALU realiza una operación elemental, mantiene cierta información que indica el estado final de esa operación.</a:t>
            </a:r>
          </a:p>
          <a:p>
            <a:pPr algn="just"/>
            <a:r>
              <a:rPr lang="es-AR" dirty="0">
                <a:sym typeface="Wingdings" panose="05000000000000000000" pitchFamily="2" charset="2"/>
              </a:rPr>
              <a:t>Esta información queda retenida en un “registro”, que se denomina </a:t>
            </a:r>
            <a:r>
              <a:rPr lang="es-AR" b="1" dirty="0">
                <a:sym typeface="Wingdings" panose="05000000000000000000" pitchFamily="2" charset="2"/>
              </a:rPr>
              <a:t>registro de estado</a:t>
            </a:r>
            <a:r>
              <a:rPr lang="es-AR" dirty="0">
                <a:sym typeface="Wingdings" panose="05000000000000000000" pitchFamily="2" charset="2"/>
              </a:rPr>
              <a:t> (</a:t>
            </a:r>
            <a:r>
              <a:rPr lang="es-AR" i="1" dirty="0">
                <a:sym typeface="Wingdings" panose="05000000000000000000" pitchFamily="2" charset="2"/>
              </a:rPr>
              <a:t>status register</a:t>
            </a:r>
            <a:r>
              <a:rPr lang="es-AR" dirty="0">
                <a:sym typeface="Wingdings" panose="05000000000000000000" pitchFamily="2" charset="2"/>
              </a:rPr>
              <a:t>).</a:t>
            </a:r>
          </a:p>
          <a:p>
            <a:pPr algn="just"/>
            <a:r>
              <a:rPr lang="es-AR" dirty="0">
                <a:sym typeface="Wingdings" panose="05000000000000000000" pitchFamily="2" charset="2"/>
              </a:rPr>
              <a:t>En este registro, cada bit se denomina </a:t>
            </a:r>
            <a:r>
              <a:rPr lang="es-AR" b="1" i="1" dirty="0">
                <a:sym typeface="Wingdings" panose="05000000000000000000" pitchFamily="2" charset="2"/>
              </a:rPr>
              <a:t>flag</a:t>
            </a:r>
            <a:r>
              <a:rPr lang="es-AR" dirty="0">
                <a:sym typeface="Wingdings" panose="05000000000000000000" pitchFamily="2" charset="2"/>
              </a:rPr>
              <a:t> (bandera) e indica con un “1” la condición de verdad y con “0” la condición de falsedad de un estado.</a:t>
            </a:r>
          </a:p>
          <a:p>
            <a:pPr algn="just"/>
            <a:endParaRPr lang="es-AR" dirty="0"/>
          </a:p>
          <a:p>
            <a:pPr marL="0" indent="0" algn="just">
              <a:buNone/>
            </a:pP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Registro de Estado asociado a la ALU</a:t>
            </a:r>
            <a:endParaRPr lang="es-AR" sz="2400" i="1" dirty="0">
              <a:solidFill>
                <a:schemeClr val="bg1"/>
              </a:solidFill>
            </a:endParaRPr>
          </a:p>
        </p:txBody>
      </p:sp>
    </p:spTree>
    <p:extLst>
      <p:ext uri="{BB962C8B-B14F-4D97-AF65-F5344CB8AC3E}">
        <p14:creationId xmlns:p14="http://schemas.microsoft.com/office/powerpoint/2010/main" val="318487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Relación entre el diseño del HW y la ejecución de instrucciones</a:t>
            </a:r>
          </a:p>
        </p:txBody>
      </p:sp>
      <p:sp>
        <p:nvSpPr>
          <p:cNvPr id="5" name="1 Marcador de contenido"/>
          <p:cNvSpPr>
            <a:spLocks noGrp="1"/>
          </p:cNvSpPr>
          <p:nvPr>
            <p:ph idx="1"/>
          </p:nvPr>
        </p:nvSpPr>
        <p:spPr>
          <a:xfrm>
            <a:off x="867833" y="1378265"/>
            <a:ext cx="7408333" cy="4968553"/>
          </a:xfrm>
        </p:spPr>
        <p:txBody>
          <a:bodyPr>
            <a:normAutofit fontScale="77500" lnSpcReduction="20000"/>
          </a:bodyPr>
          <a:lstStyle/>
          <a:p>
            <a:pPr algn="just"/>
            <a:r>
              <a:rPr lang="es-AR" dirty="0"/>
              <a:t>Si en una computadora se ingresa un programa en lenguaje simbólico de alto nivel que indique:</a:t>
            </a:r>
          </a:p>
          <a:p>
            <a:pPr marL="0" indent="0" algn="just">
              <a:buNone/>
            </a:pPr>
            <a:r>
              <a:rPr lang="es-AR" sz="1400" dirty="0"/>
              <a:t>	BEGIN</a:t>
            </a:r>
          </a:p>
          <a:p>
            <a:pPr marL="0" indent="0" algn="just">
              <a:buNone/>
            </a:pPr>
            <a:r>
              <a:rPr lang="es-AR" sz="1400" dirty="0"/>
              <a:t>	  Input A</a:t>
            </a:r>
          </a:p>
          <a:p>
            <a:pPr marL="0" indent="0" algn="just">
              <a:buNone/>
            </a:pPr>
            <a:r>
              <a:rPr lang="es-AR" sz="1400" dirty="0"/>
              <a:t>	  Input B</a:t>
            </a:r>
          </a:p>
          <a:p>
            <a:pPr marL="0" indent="0" algn="just">
              <a:buNone/>
            </a:pPr>
            <a:r>
              <a:rPr lang="es-AR" sz="1400" dirty="0"/>
              <a:t>	  C = A + B</a:t>
            </a:r>
          </a:p>
          <a:p>
            <a:pPr marL="0" indent="0" algn="just">
              <a:buNone/>
            </a:pPr>
            <a:r>
              <a:rPr lang="es-AR" sz="1400" dirty="0"/>
              <a:t>	  Output C</a:t>
            </a:r>
          </a:p>
          <a:p>
            <a:pPr marL="0" indent="0" algn="just">
              <a:buNone/>
            </a:pPr>
            <a:r>
              <a:rPr lang="es-AR" sz="1400" dirty="0"/>
              <a:t>	END</a:t>
            </a:r>
          </a:p>
          <a:p>
            <a:pPr algn="just"/>
            <a:r>
              <a:rPr lang="es-AR" dirty="0"/>
              <a:t>Este programa será convertido en programa ejecutable con la ayuda de un programa “traductor”, donde para cada sentencia del programa fuente (o </a:t>
            </a:r>
            <a:r>
              <a:rPr lang="es-AR" i="1" dirty="0"/>
              <a:t>source</a:t>
            </a:r>
            <a:r>
              <a:rPr lang="es-AR" dirty="0"/>
              <a:t>) corresponderán n instrucciones en lenguaje de máquina.</a:t>
            </a:r>
          </a:p>
          <a:p>
            <a:pPr algn="just"/>
            <a:r>
              <a:rPr lang="es-AR" dirty="0"/>
              <a:t>C = A + B en Assembler equivale a 3 instrucciones: LDA, ADA, STA</a:t>
            </a:r>
          </a:p>
          <a:p>
            <a:pPr algn="just"/>
            <a:r>
              <a:rPr lang="es-AR" dirty="0"/>
              <a:t>Assembler tiene una relación 1 a 1 con las instrucciones en código de máquina</a:t>
            </a:r>
          </a:p>
          <a:p>
            <a:pPr algn="just"/>
            <a:endParaRPr lang="es-AR" dirty="0"/>
          </a:p>
          <a:p>
            <a:pPr lvl="1" algn="just"/>
            <a:endParaRPr lang="es-AR" dirty="0"/>
          </a:p>
        </p:txBody>
      </p:sp>
    </p:spTree>
    <p:extLst>
      <p:ext uri="{BB962C8B-B14F-4D97-AF65-F5344CB8AC3E}">
        <p14:creationId xmlns:p14="http://schemas.microsoft.com/office/powerpoint/2010/main" val="105052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Computadora “1”</a:t>
            </a:r>
          </a:p>
        </p:txBody>
      </p:sp>
      <p:sp>
        <p:nvSpPr>
          <p:cNvPr id="10" name="1 Marcador de contenido"/>
          <p:cNvSpPr>
            <a:spLocks noGrp="1"/>
          </p:cNvSpPr>
          <p:nvPr>
            <p:ph idx="1"/>
          </p:nvPr>
        </p:nvSpPr>
        <p:spPr>
          <a:xfrm>
            <a:off x="899592" y="2564904"/>
            <a:ext cx="7408333" cy="4293097"/>
          </a:xfrm>
        </p:spPr>
        <p:txBody>
          <a:bodyPr>
            <a:normAutofit lnSpcReduction="10000"/>
          </a:bodyPr>
          <a:lstStyle/>
          <a:p>
            <a:pPr algn="just"/>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S</a:t>
            </a:r>
            <a:r>
              <a:rPr lang="es-AR" dirty="0">
                <a:sym typeface="Wingdings" panose="05000000000000000000" pitchFamily="2" charset="2"/>
              </a:rPr>
              <a:t> o </a:t>
            </a:r>
            <a:r>
              <a:rPr lang="es-AR" b="1" dirty="0">
                <a:sym typeface="Wingdings" panose="05000000000000000000" pitchFamily="2" charset="2"/>
              </a:rPr>
              <a:t>N</a:t>
            </a:r>
            <a:r>
              <a:rPr lang="es-AR" dirty="0">
                <a:sym typeface="Wingdings" panose="05000000000000000000" pitchFamily="2" charset="2"/>
              </a:rPr>
              <a:t> es el indicador del signo del resultado. </a:t>
            </a:r>
          </a:p>
          <a:p>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Z</a:t>
            </a:r>
            <a:r>
              <a:rPr lang="es-AR" dirty="0">
                <a:sym typeface="Wingdings" panose="05000000000000000000" pitchFamily="2" charset="2"/>
              </a:rPr>
              <a:t> es el indicador de </a:t>
            </a:r>
            <a:r>
              <a:rPr lang="es-AR" i="1" dirty="0">
                <a:sym typeface="Wingdings" panose="05000000000000000000" pitchFamily="2" charset="2"/>
              </a:rPr>
              <a:t>zero</a:t>
            </a:r>
            <a:r>
              <a:rPr lang="es-AR" dirty="0">
                <a:sym typeface="Wingdings" panose="05000000000000000000" pitchFamily="2" charset="2"/>
              </a:rPr>
              <a:t>.</a:t>
            </a:r>
          </a:p>
          <a:p>
            <a:pPr algn="just"/>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V</a:t>
            </a:r>
            <a:r>
              <a:rPr lang="es-AR" dirty="0">
                <a:sym typeface="Wingdings" panose="05000000000000000000" pitchFamily="2" charset="2"/>
              </a:rPr>
              <a:t> u </a:t>
            </a:r>
            <a:r>
              <a:rPr lang="es-AR" b="1" dirty="0">
                <a:sym typeface="Wingdings" panose="05000000000000000000" pitchFamily="2" charset="2"/>
              </a:rPr>
              <a:t>O</a:t>
            </a:r>
            <a:r>
              <a:rPr lang="es-AR" dirty="0">
                <a:sym typeface="Wingdings" panose="05000000000000000000" pitchFamily="2" charset="2"/>
              </a:rPr>
              <a:t> es el indicador de </a:t>
            </a:r>
            <a:r>
              <a:rPr lang="es-AR" i="1" dirty="0">
                <a:sym typeface="Wingdings" panose="05000000000000000000" pitchFamily="2" charset="2"/>
              </a:rPr>
              <a:t>overflow</a:t>
            </a:r>
            <a:r>
              <a:rPr lang="es-AR" dirty="0">
                <a:sym typeface="Wingdings" panose="05000000000000000000" pitchFamily="2" charset="2"/>
              </a:rPr>
              <a:t>. </a:t>
            </a:r>
          </a:p>
          <a:p>
            <a:pPr algn="just"/>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H</a:t>
            </a:r>
            <a:r>
              <a:rPr lang="es-AR" dirty="0">
                <a:sym typeface="Wingdings" panose="05000000000000000000" pitchFamily="2" charset="2"/>
              </a:rPr>
              <a:t> es el indicador de acarreo de los 4 primeros bits.</a:t>
            </a:r>
          </a:p>
          <a:p>
            <a:pPr algn="just"/>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P</a:t>
            </a:r>
            <a:r>
              <a:rPr lang="es-AR" dirty="0">
                <a:sym typeface="Wingdings" panose="05000000000000000000" pitchFamily="2" charset="2"/>
              </a:rPr>
              <a:t> es el indicador de paridad (par o impar). </a:t>
            </a:r>
          </a:p>
          <a:p>
            <a:pPr algn="just"/>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I</a:t>
            </a:r>
            <a:r>
              <a:rPr lang="es-AR" dirty="0">
                <a:sym typeface="Wingdings" panose="05000000000000000000" pitchFamily="2" charset="2"/>
              </a:rPr>
              <a:t> es el indicador de interrupción.</a:t>
            </a:r>
          </a:p>
          <a:p>
            <a:pPr algn="just"/>
            <a:r>
              <a:rPr lang="es-AR" dirty="0">
                <a:sym typeface="Wingdings" panose="05000000000000000000" pitchFamily="2" charset="2"/>
              </a:rPr>
              <a:t>La </a:t>
            </a:r>
            <a:r>
              <a:rPr lang="es-AR" i="1" dirty="0">
                <a:sym typeface="Wingdings" panose="05000000000000000000" pitchFamily="2" charset="2"/>
              </a:rPr>
              <a:t>flag</a:t>
            </a:r>
            <a:r>
              <a:rPr lang="es-AR" dirty="0">
                <a:sym typeface="Wingdings" panose="05000000000000000000" pitchFamily="2" charset="2"/>
              </a:rPr>
              <a:t> </a:t>
            </a:r>
            <a:r>
              <a:rPr lang="es-AR" b="1" dirty="0">
                <a:sym typeface="Wingdings" panose="05000000000000000000" pitchFamily="2" charset="2"/>
              </a:rPr>
              <a:t>C</a:t>
            </a:r>
            <a:r>
              <a:rPr lang="es-AR" dirty="0">
                <a:sym typeface="Wingdings" panose="05000000000000000000" pitchFamily="2" charset="2"/>
              </a:rPr>
              <a:t> es el indicador del último acarreo (</a:t>
            </a:r>
            <a:r>
              <a:rPr lang="es-AR" i="1" dirty="0">
                <a:sym typeface="Wingdings" panose="05000000000000000000" pitchFamily="2" charset="2"/>
              </a:rPr>
              <a:t>carry</a:t>
            </a:r>
            <a:r>
              <a:rPr lang="es-AR" dirty="0">
                <a:sym typeface="Wingdings" panose="05000000000000000000" pitchFamily="2" charset="2"/>
              </a:rPr>
              <a:t>).</a:t>
            </a:r>
            <a:endParaRPr lang="es-AR" dirty="0"/>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El Registro de Estado asociado a la ALU</a:t>
            </a:r>
            <a:endParaRPr lang="es-AR" sz="2400" i="1" dirty="0">
              <a:solidFill>
                <a:schemeClr val="bg1"/>
              </a:solidFill>
            </a:endParaRPr>
          </a:p>
        </p:txBody>
      </p:sp>
      <p:graphicFrame>
        <p:nvGraphicFramePr>
          <p:cNvPr id="2" name="1 Tabla"/>
          <p:cNvGraphicFramePr>
            <a:graphicFrameLocks noGrp="1"/>
          </p:cNvGraphicFramePr>
          <p:nvPr>
            <p:extLst>
              <p:ext uri="{D42A27DB-BD31-4B8C-83A1-F6EECF244321}">
                <p14:modId xmlns:p14="http://schemas.microsoft.com/office/powerpoint/2010/main" val="1002033182"/>
              </p:ext>
            </p:extLst>
          </p:nvPr>
        </p:nvGraphicFramePr>
        <p:xfrm>
          <a:off x="1331640" y="1988840"/>
          <a:ext cx="6096000" cy="3708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s-AR" dirty="0"/>
                        <a:t>S</a:t>
                      </a:r>
                    </a:p>
                  </a:txBody>
                  <a:tcPr/>
                </a:tc>
                <a:tc>
                  <a:txBody>
                    <a:bodyPr/>
                    <a:lstStyle/>
                    <a:p>
                      <a:pPr algn="ctr"/>
                      <a:r>
                        <a:rPr lang="es-AR" dirty="0"/>
                        <a:t>Z</a:t>
                      </a:r>
                    </a:p>
                  </a:txBody>
                  <a:tcPr/>
                </a:tc>
                <a:tc>
                  <a:txBody>
                    <a:bodyPr/>
                    <a:lstStyle/>
                    <a:p>
                      <a:pPr algn="ctr"/>
                      <a:r>
                        <a:rPr lang="es-AR" dirty="0"/>
                        <a:t>V</a:t>
                      </a:r>
                    </a:p>
                  </a:txBody>
                  <a:tcPr/>
                </a:tc>
                <a:tc>
                  <a:txBody>
                    <a:bodyPr/>
                    <a:lstStyle/>
                    <a:p>
                      <a:pPr algn="ctr"/>
                      <a:r>
                        <a:rPr lang="es-AR" dirty="0"/>
                        <a:t>H</a:t>
                      </a:r>
                    </a:p>
                  </a:txBody>
                  <a:tcPr/>
                </a:tc>
                <a:tc>
                  <a:txBody>
                    <a:bodyPr/>
                    <a:lstStyle/>
                    <a:p>
                      <a:pPr algn="ctr"/>
                      <a:r>
                        <a:rPr lang="es-AR" dirty="0"/>
                        <a:t>O</a:t>
                      </a:r>
                    </a:p>
                  </a:txBody>
                  <a:tcPr/>
                </a:tc>
                <a:tc>
                  <a:txBody>
                    <a:bodyPr/>
                    <a:lstStyle/>
                    <a:p>
                      <a:pPr algn="ctr"/>
                      <a:r>
                        <a:rPr lang="es-AR" dirty="0"/>
                        <a:t>P</a:t>
                      </a:r>
                    </a:p>
                  </a:txBody>
                  <a:tcPr/>
                </a:tc>
                <a:tc>
                  <a:txBody>
                    <a:bodyPr/>
                    <a:lstStyle/>
                    <a:p>
                      <a:pPr algn="ctr"/>
                      <a:r>
                        <a:rPr lang="es-AR" dirty="0"/>
                        <a:t>I</a:t>
                      </a:r>
                    </a:p>
                  </a:txBody>
                  <a:tcPr/>
                </a:tc>
                <a:tc>
                  <a:txBody>
                    <a:bodyPr/>
                    <a:lstStyle/>
                    <a:p>
                      <a:pPr algn="ctr"/>
                      <a:r>
                        <a:rPr lang="es-AR" dirty="0"/>
                        <a:t>C</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716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Relación entre el diseño del HW y la ejecución de instrucciones</a:t>
            </a:r>
          </a:p>
        </p:txBody>
      </p:sp>
      <p:sp>
        <p:nvSpPr>
          <p:cNvPr id="5" name="1 Marcador de contenido"/>
          <p:cNvSpPr>
            <a:spLocks noGrp="1"/>
          </p:cNvSpPr>
          <p:nvPr>
            <p:ph idx="1"/>
          </p:nvPr>
        </p:nvSpPr>
        <p:spPr>
          <a:xfrm>
            <a:off x="755576" y="1484784"/>
            <a:ext cx="7408333" cy="4968553"/>
          </a:xfrm>
        </p:spPr>
        <p:txBody>
          <a:bodyPr>
            <a:normAutofit/>
          </a:bodyPr>
          <a:lstStyle/>
          <a:p>
            <a:pPr algn="just"/>
            <a:r>
              <a:rPr lang="es-AR" dirty="0"/>
              <a:t>La programación en lenguaje de máquina permite aumentar las prestaciones del sistema operativo, por ejemplo, al crear rutinas no definidas, que no podrían programarse en los lenguajes de alto nivel.</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966" t="8482" r="2259" b="19477"/>
          <a:stretch/>
        </p:blipFill>
        <p:spPr>
          <a:xfrm>
            <a:off x="2075248" y="3744328"/>
            <a:ext cx="5184576" cy="2955616"/>
          </a:xfrm>
          <a:prstGeom prst="rect">
            <a:avLst/>
          </a:prstGeom>
        </p:spPr>
      </p:pic>
    </p:spTree>
    <p:extLst>
      <p:ext uri="{BB962C8B-B14F-4D97-AF65-F5344CB8AC3E}">
        <p14:creationId xmlns:p14="http://schemas.microsoft.com/office/powerpoint/2010/main" val="90700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Instrucciones</a:t>
            </a:r>
          </a:p>
        </p:txBody>
      </p:sp>
      <p:sp>
        <p:nvSpPr>
          <p:cNvPr id="5" name="1 Marcador de contenido"/>
          <p:cNvSpPr>
            <a:spLocks noGrp="1"/>
          </p:cNvSpPr>
          <p:nvPr>
            <p:ph idx="1"/>
          </p:nvPr>
        </p:nvSpPr>
        <p:spPr>
          <a:xfrm>
            <a:off x="867833" y="1359040"/>
            <a:ext cx="7408333" cy="4968553"/>
          </a:xfrm>
        </p:spPr>
        <p:txBody>
          <a:bodyPr>
            <a:normAutofit lnSpcReduction="10000"/>
          </a:bodyPr>
          <a:lstStyle/>
          <a:p>
            <a:pPr algn="just"/>
            <a:r>
              <a:rPr lang="es-AR" dirty="0"/>
              <a:t>Cuando la computadora realiza una tarea compleja, a pedido del usuario, ejecuta una serie de pasos simples representados por su propio juego de instrucciones. Estas instrucciones constituyen su lenguaje de máquina o nativo.</a:t>
            </a:r>
          </a:p>
          <a:p>
            <a:pPr algn="just"/>
            <a:r>
              <a:rPr lang="es-AR" dirty="0"/>
              <a:t>No es usual que el programador plantee la tarea en términos de secuencias binarias, sino que utiliza un lenguaje simbólico más orientado a su modalidad de expresión que a la de la computadora.</a:t>
            </a:r>
          </a:p>
          <a:p>
            <a:pPr algn="just"/>
            <a:r>
              <a:rPr lang="es-AR" dirty="0"/>
              <a:t>Sin embargo, todo programa que utiliza un lenguaje simbólico debe traducirse a código de máquina antes de su ejecución</a:t>
            </a:r>
          </a:p>
        </p:txBody>
      </p:sp>
    </p:spTree>
    <p:extLst>
      <p:ext uri="{BB962C8B-B14F-4D97-AF65-F5344CB8AC3E}">
        <p14:creationId xmlns:p14="http://schemas.microsoft.com/office/powerpoint/2010/main" val="3073849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Instrucciones</a:t>
            </a:r>
          </a:p>
        </p:txBody>
      </p:sp>
      <mc:AlternateContent xmlns:mc="http://schemas.openxmlformats.org/markup-compatibility/2006" xmlns:a14="http://schemas.microsoft.com/office/drawing/2010/main">
        <mc:Choice Requires="a14">
          <p:sp>
            <p:nvSpPr>
              <p:cNvPr id="5" name="1 Marcador de contenido"/>
              <p:cNvSpPr>
                <a:spLocks noGrp="1"/>
              </p:cNvSpPr>
              <p:nvPr>
                <p:ph idx="1"/>
              </p:nvPr>
            </p:nvSpPr>
            <p:spPr>
              <a:xfrm>
                <a:off x="755576" y="1484784"/>
                <a:ext cx="7408333" cy="4968553"/>
              </a:xfrm>
            </p:spPr>
            <p:txBody>
              <a:bodyPr>
                <a:normAutofit fontScale="92500" lnSpcReduction="20000"/>
              </a:bodyPr>
              <a:lstStyle/>
              <a:p>
                <a:pPr algn="just"/>
                <a:r>
                  <a:rPr lang="es-AR" dirty="0"/>
                  <a:t>El </a:t>
                </a:r>
                <a:r>
                  <a:rPr lang="es-AR" b="1" dirty="0"/>
                  <a:t>código de instrucción</a:t>
                </a:r>
                <a:r>
                  <a:rPr lang="es-AR" dirty="0"/>
                  <a:t> es la combinación de bits que la unidad de control de la CPU interpreta para generar micro-operaciones que permitan su ejecución.</a:t>
                </a:r>
              </a:p>
              <a:p>
                <a:pPr algn="just"/>
                <a:r>
                  <a:rPr lang="es-AR" dirty="0"/>
                  <a:t>El formato de instrucción más simple es el que asigna un grupo de bits para representar una “acción” y otro grupo para representar el “dato” al que afecta esta acción.</a:t>
                </a:r>
              </a:p>
              <a:p>
                <a:pPr algn="just"/>
                <a:endParaRPr lang="es-AR" dirty="0"/>
              </a:p>
              <a:p>
                <a:pPr algn="just"/>
                <a:r>
                  <a:rPr lang="es-AR" sz="1800" dirty="0"/>
                  <a:t>La cantidad de bits del COP (u OPCODE) determina el número de acciones distintas que se podrían definir, donde n bits determinan </a:t>
                </a:r>
                <a14:m>
                  <m:oMath xmlns:m="http://schemas.openxmlformats.org/officeDocument/2006/math">
                    <m:sSup>
                      <m:sSupPr>
                        <m:ctrlPr>
                          <a:rPr lang="es-AR" sz="1800" i="1" smtClean="0">
                            <a:latin typeface="Cambria Math" panose="02040503050406030204" pitchFamily="18" charset="0"/>
                          </a:rPr>
                        </m:ctrlPr>
                      </m:sSupPr>
                      <m:e>
                        <m:r>
                          <a:rPr lang="es-AR" sz="1800" b="0" i="1" smtClean="0">
                            <a:latin typeface="Cambria Math"/>
                          </a:rPr>
                          <m:t>2</m:t>
                        </m:r>
                      </m:e>
                      <m:sup>
                        <m:r>
                          <a:rPr lang="es-AR" sz="1800" b="0" i="1" smtClean="0">
                            <a:latin typeface="Cambria Math"/>
                          </a:rPr>
                          <m:t>𝑛</m:t>
                        </m:r>
                      </m:sup>
                    </m:sSup>
                  </m:oMath>
                </a14:m>
                <a:r>
                  <a:rPr lang="es-AR" sz="1800" dirty="0"/>
                  <a:t> códigos de operaciones distintos.</a:t>
                </a:r>
              </a:p>
              <a:p>
                <a:pPr algn="just"/>
                <a:r>
                  <a:rPr lang="es-AR" sz="1800" dirty="0"/>
                  <a:t>Por lo general, el segundo grupo de bits hace referencia a un dato en memoria, por lo tanto, determina la dirección de la posición de memoria donde se aloja el dato. La cantidad de bits debe permitir hacer referencia a cualquier posición de memoria.</a:t>
                </a:r>
                <a:endParaRPr lang="es-AR" sz="2000" dirty="0"/>
              </a:p>
            </p:txBody>
          </p:sp>
        </mc:Choice>
        <mc:Fallback xmlns="">
          <p:sp>
            <p:nvSpPr>
              <p:cNvPr id="5" name="1 Marcador de contenido"/>
              <p:cNvSpPr>
                <a:spLocks noGrp="1" noRot="1" noChangeAspect="1" noMove="1" noResize="1" noEditPoints="1" noAdjustHandles="1" noChangeArrowheads="1" noChangeShapeType="1" noTextEdit="1"/>
              </p:cNvSpPr>
              <p:nvPr>
                <p:ph idx="1"/>
              </p:nvPr>
            </p:nvSpPr>
            <p:spPr>
              <a:xfrm>
                <a:off x="755576" y="1484784"/>
                <a:ext cx="7408333" cy="4968553"/>
              </a:xfrm>
              <a:blipFill>
                <a:blip r:embed="rId3"/>
                <a:stretch>
                  <a:fillRect l="-1481" t="-2209" r="-1070"/>
                </a:stretch>
              </a:blipFill>
            </p:spPr>
            <p:txBody>
              <a:bodyPr/>
              <a:lstStyle/>
              <a:p>
                <a:r>
                  <a:rPr lang="en-US">
                    <a:noFill/>
                  </a:rPr>
                  <a:t> </a:t>
                </a:r>
              </a:p>
            </p:txBody>
          </p:sp>
        </mc:Fallback>
      </mc:AlternateContent>
      <p:grpSp>
        <p:nvGrpSpPr>
          <p:cNvPr id="3" name="2 Grupo"/>
          <p:cNvGrpSpPr/>
          <p:nvPr/>
        </p:nvGrpSpPr>
        <p:grpSpPr>
          <a:xfrm>
            <a:off x="3275856" y="3784394"/>
            <a:ext cx="2232248" cy="369332"/>
            <a:chOff x="2987824" y="4846605"/>
            <a:chExt cx="2232248" cy="369332"/>
          </a:xfrm>
        </p:grpSpPr>
        <p:sp>
          <p:nvSpPr>
            <p:cNvPr id="2" name="1 CuadroTexto"/>
            <p:cNvSpPr txBox="1"/>
            <p:nvPr/>
          </p:nvSpPr>
          <p:spPr>
            <a:xfrm>
              <a:off x="2987824" y="4846605"/>
              <a:ext cx="59984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AR" dirty="0"/>
                <a:t>COP</a:t>
              </a:r>
            </a:p>
          </p:txBody>
        </p:sp>
        <p:sp>
          <p:nvSpPr>
            <p:cNvPr id="6" name="5 CuadroTexto"/>
            <p:cNvSpPr txBox="1"/>
            <p:nvPr/>
          </p:nvSpPr>
          <p:spPr>
            <a:xfrm>
              <a:off x="3587668" y="4846605"/>
              <a:ext cx="16324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AR" dirty="0"/>
                <a:t>DATO o DATA</a:t>
              </a:r>
            </a:p>
          </p:txBody>
        </p:sp>
      </p:grpSp>
    </p:spTree>
    <p:extLst>
      <p:ext uri="{BB962C8B-B14F-4D97-AF65-F5344CB8AC3E}">
        <p14:creationId xmlns:p14="http://schemas.microsoft.com/office/powerpoint/2010/main" val="2637698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Circuito</Template>
  <TotalTime>15891</TotalTime>
  <Words>6917</Words>
  <Application>Microsoft Office PowerPoint</Application>
  <PresentationFormat>Presentación en pantalla (4:3)</PresentationFormat>
  <Paragraphs>587</Paragraphs>
  <Slides>60</Slides>
  <Notes>60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60</vt:i4>
      </vt:variant>
    </vt:vector>
  </HeadingPairs>
  <TitlesOfParts>
    <vt:vector size="68" baseType="lpstr">
      <vt:lpstr>-apple-system</vt:lpstr>
      <vt:lpstr>Arial</vt:lpstr>
      <vt:lpstr>Calibri</vt:lpstr>
      <vt:lpstr>Cambria Math</vt:lpstr>
      <vt:lpstr>Symbol</vt:lpstr>
      <vt:lpstr>Tw Cen MT</vt:lpstr>
      <vt:lpstr>Verdana</vt:lpstr>
      <vt:lpstr>Circuito</vt:lpstr>
      <vt:lpstr>UNIDAD 3</vt:lpstr>
      <vt:lpstr>Diseño de una Computadora Digital</vt:lpstr>
      <vt:lpstr>Diseño de una Computadora Digital</vt:lpstr>
      <vt:lpstr>Diseño de una Computadora Digital</vt:lpstr>
      <vt:lpstr>Relación entre el diseño del HW y la ejecución de instrucciones</vt:lpstr>
      <vt:lpstr>Relación entre el diseño del HW y la ejecución de instrucciones</vt:lpstr>
      <vt:lpstr>Relación entre el diseño del HW y la ejecución de instrucciones</vt:lpstr>
      <vt:lpstr>Instrucciones</vt:lpstr>
      <vt:lpstr>Instrucciones</vt:lpstr>
      <vt:lpstr>Instrucciones</vt:lpstr>
      <vt:lpstr>Procesamiento de Instrucción</vt:lpstr>
      <vt:lpstr>Diseño de la computadora</vt:lpstr>
      <vt:lpstr>Modelo de estudio</vt:lpstr>
      <vt:lpstr>Modelo de estudio</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lpstr>Computadora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dc:title>
  <dc:creator/>
  <cp:lastModifiedBy>Nahuel Salazar</cp:lastModifiedBy>
  <cp:revision>147</cp:revision>
  <dcterms:modified xsi:type="dcterms:W3CDTF">2022-09-24T22:26:33Z</dcterms:modified>
</cp:coreProperties>
</file>